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4"/>
  </p:notesMasterIdLst>
  <p:sldIdLst>
    <p:sldId id="479" r:id="rId5"/>
    <p:sldId id="312" r:id="rId6"/>
    <p:sldId id="313" r:id="rId7"/>
    <p:sldId id="974" r:id="rId8"/>
    <p:sldId id="279" r:id="rId9"/>
    <p:sldId id="282" r:id="rId10"/>
    <p:sldId id="972" r:id="rId11"/>
    <p:sldId id="294" r:id="rId12"/>
    <p:sldId id="270" r:id="rId13"/>
    <p:sldId id="296" r:id="rId14"/>
    <p:sldId id="287" r:id="rId15"/>
    <p:sldId id="346" r:id="rId16"/>
    <p:sldId id="256" r:id="rId17"/>
    <p:sldId id="262" r:id="rId18"/>
    <p:sldId id="318" r:id="rId19"/>
    <p:sldId id="328" r:id="rId20"/>
    <p:sldId id="333" r:id="rId21"/>
    <p:sldId id="334" r:id="rId22"/>
    <p:sldId id="335" r:id="rId23"/>
    <p:sldId id="301" r:id="rId24"/>
    <p:sldId id="336" r:id="rId25"/>
    <p:sldId id="332" r:id="rId26"/>
    <p:sldId id="339" r:id="rId27"/>
    <p:sldId id="340" r:id="rId28"/>
    <p:sldId id="274" r:id="rId29"/>
    <p:sldId id="322" r:id="rId30"/>
    <p:sldId id="324" r:id="rId31"/>
    <p:sldId id="331" r:id="rId32"/>
    <p:sldId id="293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ras, Rasa" initials="CR" lastIdx="1" clrIdx="0">
    <p:extLst>
      <p:ext uri="{19B8F6BF-5375-455C-9EA6-DF929625EA0E}">
        <p15:presenceInfo xmlns:p15="http://schemas.microsoft.com/office/powerpoint/2012/main" userId="S-1-5-21-1956709588-256251581-1364944312-281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BBFBF"/>
    <a:srgbClr val="9CD8DC"/>
    <a:srgbClr val="64CD53"/>
    <a:srgbClr val="366BD6"/>
    <a:srgbClr val="857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4724" autoAdjust="0"/>
  </p:normalViewPr>
  <p:slideViewPr>
    <p:cSldViewPr snapToGrid="0">
      <p:cViewPr varScale="1">
        <p:scale>
          <a:sx n="90" d="100"/>
          <a:sy n="90" d="100"/>
        </p:scale>
        <p:origin x="810" y="3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EAD49-83DD-4874-B951-0FEE4B0FA0C4}" type="doc">
      <dgm:prSet loTypeId="urn:microsoft.com/office/officeart/2005/8/layout/vList5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E7E457-8027-4628-A88B-9F40AA0A16B3}">
      <dgm:prSet custT="1"/>
      <dgm:spPr/>
      <dgm:t>
        <a:bodyPr/>
        <a:lstStyle/>
        <a:p>
          <a:pPr algn="ctr" rtl="0"/>
          <a:r>
            <a:rPr lang="en-US" sz="2800" b="1" dirty="0"/>
            <a:t>Self referral</a:t>
          </a:r>
        </a:p>
      </dgm:t>
    </dgm:pt>
    <dgm:pt modelId="{FA66283F-894B-49DE-9311-3C9729AEF217}" type="parTrans" cxnId="{491C2616-58FE-4E90-B26C-524BE84CC8CC}">
      <dgm:prSet/>
      <dgm:spPr/>
      <dgm:t>
        <a:bodyPr/>
        <a:lstStyle/>
        <a:p>
          <a:pPr algn="ctr"/>
          <a:endParaRPr lang="en-US"/>
        </a:p>
      </dgm:t>
    </dgm:pt>
    <dgm:pt modelId="{DB3446CA-D849-46D9-A0E0-7B7009CF0D64}" type="sibTrans" cxnId="{491C2616-58FE-4E90-B26C-524BE84CC8CC}">
      <dgm:prSet/>
      <dgm:spPr/>
      <dgm:t>
        <a:bodyPr/>
        <a:lstStyle/>
        <a:p>
          <a:pPr algn="ctr"/>
          <a:endParaRPr lang="en-US"/>
        </a:p>
      </dgm:t>
    </dgm:pt>
    <dgm:pt modelId="{3C369F42-BC73-4A8C-954A-7E670BD5BB57}">
      <dgm:prSet custT="1"/>
      <dgm:spPr/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Employees call for the appointment</a:t>
          </a:r>
        </a:p>
      </dgm:t>
    </dgm:pt>
    <dgm:pt modelId="{2AADF71E-7769-4D96-A0CC-FCAC360CB249}" type="parTrans" cxnId="{913CB1DA-D8CA-4D0B-8EAE-929DAC32AC5B}">
      <dgm:prSet/>
      <dgm:spPr/>
      <dgm:t>
        <a:bodyPr/>
        <a:lstStyle/>
        <a:p>
          <a:pPr algn="ctr"/>
          <a:endParaRPr lang="en-US"/>
        </a:p>
      </dgm:t>
    </dgm:pt>
    <dgm:pt modelId="{50A2342B-B8A2-4B01-81D8-3782780725CC}" type="sibTrans" cxnId="{913CB1DA-D8CA-4D0B-8EAE-929DAC32AC5B}">
      <dgm:prSet/>
      <dgm:spPr/>
      <dgm:t>
        <a:bodyPr/>
        <a:lstStyle/>
        <a:p>
          <a:pPr algn="ctr"/>
          <a:endParaRPr lang="en-US"/>
        </a:p>
      </dgm:t>
    </dgm:pt>
    <dgm:pt modelId="{BAB94BD9-567A-475A-AEAB-5C2EBEF37EEF}">
      <dgm:prSet custT="1"/>
      <dgm:spPr/>
      <dgm:t>
        <a:bodyPr/>
        <a:lstStyle/>
        <a:p>
          <a:pPr algn="ctr" rtl="0"/>
          <a:r>
            <a:rPr lang="en-US" sz="2800" b="1" dirty="0"/>
            <a:t>Recommendation</a:t>
          </a:r>
        </a:p>
      </dgm:t>
    </dgm:pt>
    <dgm:pt modelId="{9631A463-E301-4646-8551-D24A60CCAFEA}" type="parTrans" cxnId="{D5C98671-9CAD-4144-A65D-8CB1D38A6C21}">
      <dgm:prSet/>
      <dgm:spPr/>
      <dgm:t>
        <a:bodyPr/>
        <a:lstStyle/>
        <a:p>
          <a:pPr algn="ctr"/>
          <a:endParaRPr lang="en-US"/>
        </a:p>
      </dgm:t>
    </dgm:pt>
    <dgm:pt modelId="{675191E9-5A63-4B6E-8ABA-E991AB997E5E}" type="sibTrans" cxnId="{D5C98671-9CAD-4144-A65D-8CB1D38A6C21}">
      <dgm:prSet/>
      <dgm:spPr/>
      <dgm:t>
        <a:bodyPr/>
        <a:lstStyle/>
        <a:p>
          <a:pPr algn="ctr"/>
          <a:endParaRPr lang="en-US"/>
        </a:p>
      </dgm:t>
    </dgm:pt>
    <dgm:pt modelId="{B79B7D6B-BCAD-4416-9E46-DA9E1C7F901B}">
      <dgm:prSet custT="1"/>
      <dgm:spPr/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Reminded about EAP benefits</a:t>
          </a:r>
        </a:p>
      </dgm:t>
    </dgm:pt>
    <dgm:pt modelId="{59456B70-8F4E-42ED-9768-6030C85A8C8E}" type="parTrans" cxnId="{A95F1DDF-FEE6-4910-9BAD-FFA1A46725E1}">
      <dgm:prSet/>
      <dgm:spPr/>
      <dgm:t>
        <a:bodyPr/>
        <a:lstStyle/>
        <a:p>
          <a:pPr algn="ctr"/>
          <a:endParaRPr lang="en-US"/>
        </a:p>
      </dgm:t>
    </dgm:pt>
    <dgm:pt modelId="{DF0E743D-D3B5-4AE7-AD01-5AD5BA59C018}" type="sibTrans" cxnId="{A95F1DDF-FEE6-4910-9BAD-FFA1A46725E1}">
      <dgm:prSet/>
      <dgm:spPr/>
      <dgm:t>
        <a:bodyPr/>
        <a:lstStyle/>
        <a:p>
          <a:pPr algn="ctr"/>
          <a:endParaRPr lang="en-US"/>
        </a:p>
      </dgm:t>
    </dgm:pt>
    <dgm:pt modelId="{EA69F24D-C0A1-4BC1-9FBB-7FC07691665C}">
      <dgm:prSet custT="1"/>
      <dgm:spPr/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Employee is encouraged to call</a:t>
          </a:r>
        </a:p>
      </dgm:t>
    </dgm:pt>
    <dgm:pt modelId="{07679FFE-4155-4C00-B761-411C63F09444}" type="parTrans" cxnId="{721C88D5-48AE-491B-B631-D144857DCEA1}">
      <dgm:prSet/>
      <dgm:spPr/>
      <dgm:t>
        <a:bodyPr/>
        <a:lstStyle/>
        <a:p>
          <a:pPr algn="ctr"/>
          <a:endParaRPr lang="en-US"/>
        </a:p>
      </dgm:t>
    </dgm:pt>
    <dgm:pt modelId="{4AEEB4C3-E3B9-4C1F-80FC-EE57BB75AE74}" type="sibTrans" cxnId="{721C88D5-48AE-491B-B631-D144857DCEA1}">
      <dgm:prSet/>
      <dgm:spPr/>
      <dgm:t>
        <a:bodyPr/>
        <a:lstStyle/>
        <a:p>
          <a:pPr algn="ctr"/>
          <a:endParaRPr lang="en-US"/>
        </a:p>
      </dgm:t>
    </dgm:pt>
    <dgm:pt modelId="{F503439F-5096-48D3-9C81-072EDFB0CCAB}">
      <dgm:prSet custT="1"/>
      <dgm:spPr/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Supervisor recommendation</a:t>
          </a:r>
        </a:p>
      </dgm:t>
    </dgm:pt>
    <dgm:pt modelId="{BCC0CC01-29C0-4F6A-8639-17F1E3E0C474}" type="parTrans" cxnId="{B2EB3D35-9074-4143-82AE-0D4ABA383357}">
      <dgm:prSet/>
      <dgm:spPr/>
      <dgm:t>
        <a:bodyPr/>
        <a:lstStyle/>
        <a:p>
          <a:pPr algn="ctr"/>
          <a:endParaRPr lang="en-US"/>
        </a:p>
      </dgm:t>
    </dgm:pt>
    <dgm:pt modelId="{DEABB403-2994-4170-90EE-DAB90E0CEB84}" type="sibTrans" cxnId="{B2EB3D35-9074-4143-82AE-0D4ABA383357}">
      <dgm:prSet/>
      <dgm:spPr/>
      <dgm:t>
        <a:bodyPr/>
        <a:lstStyle/>
        <a:p>
          <a:pPr algn="ctr"/>
          <a:endParaRPr lang="en-US"/>
        </a:p>
      </dgm:t>
    </dgm:pt>
    <dgm:pt modelId="{F7155F55-5BE2-44DB-A6CD-97ADFB50EE70}">
      <dgm:prSet custT="1"/>
      <dgm:spPr>
        <a:solidFill>
          <a:schemeClr val="accent5"/>
        </a:solidFill>
      </dgm:spPr>
      <dgm:t>
        <a:bodyPr/>
        <a:lstStyle/>
        <a:p>
          <a:pPr algn="ctr" rtl="0"/>
          <a:r>
            <a:rPr lang="en-US" sz="2800" b="1" dirty="0"/>
            <a:t>Formal processes</a:t>
          </a:r>
        </a:p>
      </dgm:t>
    </dgm:pt>
    <dgm:pt modelId="{3D37995D-D465-43F1-B3BF-50F79EE3CF7F}" type="parTrans" cxnId="{8525AC85-ACFD-4CB9-927B-64417C8AB363}">
      <dgm:prSet/>
      <dgm:spPr/>
      <dgm:t>
        <a:bodyPr/>
        <a:lstStyle/>
        <a:p>
          <a:pPr algn="ctr"/>
          <a:endParaRPr lang="en-US"/>
        </a:p>
      </dgm:t>
    </dgm:pt>
    <dgm:pt modelId="{88504397-D9BF-4AC5-A70C-30F17EA4F08D}" type="sibTrans" cxnId="{8525AC85-ACFD-4CB9-927B-64417C8AB363}">
      <dgm:prSet/>
      <dgm:spPr/>
      <dgm:t>
        <a:bodyPr/>
        <a:lstStyle/>
        <a:p>
          <a:pPr algn="ctr"/>
          <a:endParaRPr lang="en-US"/>
        </a:p>
      </dgm:t>
    </dgm:pt>
    <dgm:pt modelId="{7031B838-5479-4872-B7DD-A38B7F7DFB84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Supervisor or HR initiates referral</a:t>
          </a:r>
        </a:p>
      </dgm:t>
    </dgm:pt>
    <dgm:pt modelId="{A733A2D2-599E-4646-9863-170A265E80D5}" type="parTrans" cxnId="{3D85F828-210A-4DD7-BBB0-EE25515AD16A}">
      <dgm:prSet/>
      <dgm:spPr/>
      <dgm:t>
        <a:bodyPr/>
        <a:lstStyle/>
        <a:p>
          <a:pPr algn="ctr"/>
          <a:endParaRPr lang="en-US"/>
        </a:p>
      </dgm:t>
    </dgm:pt>
    <dgm:pt modelId="{30D5AB16-AE8A-45B8-BE68-92436300A32E}" type="sibTrans" cxnId="{3D85F828-210A-4DD7-BBB0-EE25515AD16A}">
      <dgm:prSet/>
      <dgm:spPr/>
      <dgm:t>
        <a:bodyPr/>
        <a:lstStyle/>
        <a:p>
          <a:pPr algn="ctr"/>
          <a:endParaRPr lang="en-US"/>
        </a:p>
      </dgm:t>
    </dgm:pt>
    <dgm:pt modelId="{B96FB63A-A15B-4EE5-A699-73A2BF05B0DE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Paperwork submitted to EAP</a:t>
          </a:r>
        </a:p>
      </dgm:t>
    </dgm:pt>
    <dgm:pt modelId="{670B199E-FD84-4FB2-8D78-4FD10F3A0B7B}" type="parTrans" cxnId="{3EC4D8A8-498A-4DF0-8B53-4040872CA672}">
      <dgm:prSet/>
      <dgm:spPr/>
      <dgm:t>
        <a:bodyPr/>
        <a:lstStyle/>
        <a:p>
          <a:pPr algn="ctr"/>
          <a:endParaRPr lang="en-US"/>
        </a:p>
      </dgm:t>
    </dgm:pt>
    <dgm:pt modelId="{A649013D-56C4-45FF-A8EA-2EACF72B293C}" type="sibTrans" cxnId="{3EC4D8A8-498A-4DF0-8B53-4040872CA672}">
      <dgm:prSet/>
      <dgm:spPr/>
      <dgm:t>
        <a:bodyPr/>
        <a:lstStyle/>
        <a:p>
          <a:pPr algn="ctr"/>
          <a:endParaRPr lang="en-US"/>
        </a:p>
      </dgm:t>
    </dgm:pt>
    <dgm:pt modelId="{416920A5-BEF4-4AC9-90E6-E1DC81BDCBA4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Focus on work performance</a:t>
          </a:r>
        </a:p>
      </dgm:t>
    </dgm:pt>
    <dgm:pt modelId="{410596A6-408D-468D-8A94-14CB7779B92A}" type="parTrans" cxnId="{A859035D-CC28-427C-86A8-F0D9308D6A55}">
      <dgm:prSet/>
      <dgm:spPr/>
      <dgm:t>
        <a:bodyPr/>
        <a:lstStyle/>
        <a:p>
          <a:pPr algn="ctr"/>
          <a:endParaRPr lang="en-US"/>
        </a:p>
      </dgm:t>
    </dgm:pt>
    <dgm:pt modelId="{AF529741-1DC1-403A-9C94-110C85295898}" type="sibTrans" cxnId="{A859035D-CC28-427C-86A8-F0D9308D6A55}">
      <dgm:prSet/>
      <dgm:spPr/>
      <dgm:t>
        <a:bodyPr/>
        <a:lstStyle/>
        <a:p>
          <a:pPr algn="ctr"/>
          <a:endParaRPr lang="en-US"/>
        </a:p>
      </dgm:t>
    </dgm:pt>
    <dgm:pt modelId="{E143F4C2-B25F-4E0F-BB32-1C60891351CE}">
      <dgm:prSet custT="1"/>
      <dgm:spPr/>
      <dgm:t>
        <a:bodyPr/>
        <a:lstStyle/>
        <a:p>
          <a:pPr algn="ctr" rtl="0"/>
          <a:r>
            <a:rPr lang="en-US" sz="1800" dirty="0">
              <a:solidFill>
                <a:schemeClr val="tx1">
                  <a:lumMod val="50000"/>
                </a:schemeClr>
              </a:solidFill>
            </a:rPr>
            <a:t>The call is confidential</a:t>
          </a:r>
        </a:p>
      </dgm:t>
    </dgm:pt>
    <dgm:pt modelId="{07B97897-D405-4E96-9EA5-08F203200E55}" type="parTrans" cxnId="{1ADF89F5-26A7-4BD4-A5D3-2070D06EC11E}">
      <dgm:prSet/>
      <dgm:spPr/>
      <dgm:t>
        <a:bodyPr/>
        <a:lstStyle/>
        <a:p>
          <a:pPr algn="ctr"/>
          <a:endParaRPr lang="en-US"/>
        </a:p>
      </dgm:t>
    </dgm:pt>
    <dgm:pt modelId="{5123815F-F480-484A-8FD0-24652C181736}" type="sibTrans" cxnId="{1ADF89F5-26A7-4BD4-A5D3-2070D06EC11E}">
      <dgm:prSet/>
      <dgm:spPr/>
      <dgm:t>
        <a:bodyPr/>
        <a:lstStyle/>
        <a:p>
          <a:pPr algn="ctr"/>
          <a:endParaRPr lang="en-US"/>
        </a:p>
      </dgm:t>
    </dgm:pt>
    <dgm:pt modelId="{8954468B-2C06-4050-82D9-58537FA387C9}" type="pres">
      <dgm:prSet presAssocID="{DC9EAD49-83DD-4874-B951-0FEE4B0FA0C4}" presName="Name0" presStyleCnt="0">
        <dgm:presLayoutVars>
          <dgm:dir/>
          <dgm:animLvl val="lvl"/>
          <dgm:resizeHandles val="exact"/>
        </dgm:presLayoutVars>
      </dgm:prSet>
      <dgm:spPr/>
    </dgm:pt>
    <dgm:pt modelId="{21CF16A9-BA4B-4ABC-AB07-59694989AF67}" type="pres">
      <dgm:prSet presAssocID="{27E7E457-8027-4628-A88B-9F40AA0A16B3}" presName="linNode" presStyleCnt="0"/>
      <dgm:spPr/>
    </dgm:pt>
    <dgm:pt modelId="{D94B5CE1-9D94-4D8D-9370-79CF1E60B2AE}" type="pres">
      <dgm:prSet presAssocID="{27E7E457-8027-4628-A88B-9F40AA0A16B3}" presName="parentText" presStyleLbl="node1" presStyleIdx="0" presStyleCnt="3" custScaleX="137049">
        <dgm:presLayoutVars>
          <dgm:chMax val="1"/>
          <dgm:bulletEnabled val="1"/>
        </dgm:presLayoutVars>
      </dgm:prSet>
      <dgm:spPr/>
    </dgm:pt>
    <dgm:pt modelId="{230C6D83-FEA3-49CC-8036-FAA4340B155E}" type="pres">
      <dgm:prSet presAssocID="{27E7E457-8027-4628-A88B-9F40AA0A16B3}" presName="descendantText" presStyleLbl="alignAccFollowNode1" presStyleIdx="0" presStyleCnt="3">
        <dgm:presLayoutVars>
          <dgm:bulletEnabled val="1"/>
        </dgm:presLayoutVars>
      </dgm:prSet>
      <dgm:spPr/>
    </dgm:pt>
    <dgm:pt modelId="{B83CD612-AAEC-4F6F-92A6-739B63C72055}" type="pres">
      <dgm:prSet presAssocID="{DB3446CA-D849-46D9-A0E0-7B7009CF0D64}" presName="sp" presStyleCnt="0"/>
      <dgm:spPr/>
    </dgm:pt>
    <dgm:pt modelId="{80004CFB-3FE0-4D18-8250-76CA84E5CBE3}" type="pres">
      <dgm:prSet presAssocID="{BAB94BD9-567A-475A-AEAB-5C2EBEF37EEF}" presName="linNode" presStyleCnt="0"/>
      <dgm:spPr/>
    </dgm:pt>
    <dgm:pt modelId="{F3252D31-5D2B-4D08-B4E2-EDAE451679A1}" type="pres">
      <dgm:prSet presAssocID="{BAB94BD9-567A-475A-AEAB-5C2EBEF37EEF}" presName="parentText" presStyleLbl="node1" presStyleIdx="1" presStyleCnt="3" custScaleX="137163" custLinFactNeighborY="-55">
        <dgm:presLayoutVars>
          <dgm:chMax val="1"/>
          <dgm:bulletEnabled val="1"/>
        </dgm:presLayoutVars>
      </dgm:prSet>
      <dgm:spPr/>
    </dgm:pt>
    <dgm:pt modelId="{4A8E3594-740A-4210-A372-DC0C9CC2D5C1}" type="pres">
      <dgm:prSet presAssocID="{BAB94BD9-567A-475A-AEAB-5C2EBEF37EEF}" presName="descendantText" presStyleLbl="alignAccFollowNode1" presStyleIdx="1" presStyleCnt="3">
        <dgm:presLayoutVars>
          <dgm:bulletEnabled val="1"/>
        </dgm:presLayoutVars>
      </dgm:prSet>
      <dgm:spPr/>
    </dgm:pt>
    <dgm:pt modelId="{CED79D96-F4E4-44F2-BE5D-1D2B40801316}" type="pres">
      <dgm:prSet presAssocID="{675191E9-5A63-4B6E-8ABA-E991AB997E5E}" presName="sp" presStyleCnt="0"/>
      <dgm:spPr/>
    </dgm:pt>
    <dgm:pt modelId="{352BCB1E-7B2C-4CB2-AF01-C3F220B647F6}" type="pres">
      <dgm:prSet presAssocID="{F7155F55-5BE2-44DB-A6CD-97ADFB50EE70}" presName="linNode" presStyleCnt="0"/>
      <dgm:spPr/>
    </dgm:pt>
    <dgm:pt modelId="{30440FFE-37D0-408E-A7C5-944D1F3A59BC}" type="pres">
      <dgm:prSet presAssocID="{F7155F55-5BE2-44DB-A6CD-97ADFB50EE70}" presName="parentText" presStyleLbl="node1" presStyleIdx="2" presStyleCnt="3" custScaleX="137049">
        <dgm:presLayoutVars>
          <dgm:chMax val="1"/>
          <dgm:bulletEnabled val="1"/>
        </dgm:presLayoutVars>
      </dgm:prSet>
      <dgm:spPr/>
    </dgm:pt>
    <dgm:pt modelId="{5557A86E-CEC8-4DF9-B7E5-609F7850DA38}" type="pres">
      <dgm:prSet presAssocID="{F7155F55-5BE2-44DB-A6CD-97ADFB50EE7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F6600E-AB7D-4598-9169-7B941BA920B6}" type="presOf" srcId="{DC9EAD49-83DD-4874-B951-0FEE4B0FA0C4}" destId="{8954468B-2C06-4050-82D9-58537FA387C9}" srcOrd="0" destOrd="0" presId="urn:microsoft.com/office/officeart/2005/8/layout/vList5"/>
    <dgm:cxn modelId="{491C2616-58FE-4E90-B26C-524BE84CC8CC}" srcId="{DC9EAD49-83DD-4874-B951-0FEE4B0FA0C4}" destId="{27E7E457-8027-4628-A88B-9F40AA0A16B3}" srcOrd="0" destOrd="0" parTransId="{FA66283F-894B-49DE-9311-3C9729AEF217}" sibTransId="{DB3446CA-D849-46D9-A0E0-7B7009CF0D64}"/>
    <dgm:cxn modelId="{3D85F828-210A-4DD7-BBB0-EE25515AD16A}" srcId="{F7155F55-5BE2-44DB-A6CD-97ADFB50EE70}" destId="{7031B838-5479-4872-B7DD-A38B7F7DFB84}" srcOrd="0" destOrd="0" parTransId="{A733A2D2-599E-4646-9863-170A265E80D5}" sibTransId="{30D5AB16-AE8A-45B8-BE68-92436300A32E}"/>
    <dgm:cxn modelId="{B2EB3D35-9074-4143-82AE-0D4ABA383357}" srcId="{BAB94BD9-567A-475A-AEAB-5C2EBEF37EEF}" destId="{F503439F-5096-48D3-9C81-072EDFB0CCAB}" srcOrd="2" destOrd="0" parTransId="{BCC0CC01-29C0-4F6A-8639-17F1E3E0C474}" sibTransId="{DEABB403-2994-4170-90EE-DAB90E0CEB84}"/>
    <dgm:cxn modelId="{A859035D-CC28-427C-86A8-F0D9308D6A55}" srcId="{F7155F55-5BE2-44DB-A6CD-97ADFB50EE70}" destId="{416920A5-BEF4-4AC9-90E6-E1DC81BDCBA4}" srcOrd="2" destOrd="0" parTransId="{410596A6-408D-468D-8A94-14CB7779B92A}" sibTransId="{AF529741-1DC1-403A-9C94-110C85295898}"/>
    <dgm:cxn modelId="{3D70C661-7E50-446F-83EA-D33C754620E8}" type="presOf" srcId="{EA69F24D-C0A1-4BC1-9FBB-7FC07691665C}" destId="{4A8E3594-740A-4210-A372-DC0C9CC2D5C1}" srcOrd="0" destOrd="1" presId="urn:microsoft.com/office/officeart/2005/8/layout/vList5"/>
    <dgm:cxn modelId="{91123E42-55F6-4AD5-BCB4-E75E0AF57466}" type="presOf" srcId="{F503439F-5096-48D3-9C81-072EDFB0CCAB}" destId="{4A8E3594-740A-4210-A372-DC0C9CC2D5C1}" srcOrd="0" destOrd="2" presId="urn:microsoft.com/office/officeart/2005/8/layout/vList5"/>
    <dgm:cxn modelId="{C56F7044-3DE8-4A16-BC14-A77D580DBCF9}" type="presOf" srcId="{BAB94BD9-567A-475A-AEAB-5C2EBEF37EEF}" destId="{F3252D31-5D2B-4D08-B4E2-EDAE451679A1}" srcOrd="0" destOrd="0" presId="urn:microsoft.com/office/officeart/2005/8/layout/vList5"/>
    <dgm:cxn modelId="{A2678745-2FB8-4B6C-A40B-92D6C1B7BB9C}" type="presOf" srcId="{B96FB63A-A15B-4EE5-A699-73A2BF05B0DE}" destId="{5557A86E-CEC8-4DF9-B7E5-609F7850DA38}" srcOrd="0" destOrd="1" presId="urn:microsoft.com/office/officeart/2005/8/layout/vList5"/>
    <dgm:cxn modelId="{D5C98671-9CAD-4144-A65D-8CB1D38A6C21}" srcId="{DC9EAD49-83DD-4874-B951-0FEE4B0FA0C4}" destId="{BAB94BD9-567A-475A-AEAB-5C2EBEF37EEF}" srcOrd="1" destOrd="0" parTransId="{9631A463-E301-4646-8551-D24A60CCAFEA}" sibTransId="{675191E9-5A63-4B6E-8ABA-E991AB997E5E}"/>
    <dgm:cxn modelId="{D2F68E59-531B-4560-AD09-3898616033DA}" type="presOf" srcId="{E143F4C2-B25F-4E0F-BB32-1C60891351CE}" destId="{230C6D83-FEA3-49CC-8036-FAA4340B155E}" srcOrd="0" destOrd="1" presId="urn:microsoft.com/office/officeart/2005/8/layout/vList5"/>
    <dgm:cxn modelId="{B8F6405A-66C1-48FB-B638-6341DE333954}" type="presOf" srcId="{F7155F55-5BE2-44DB-A6CD-97ADFB50EE70}" destId="{30440FFE-37D0-408E-A7C5-944D1F3A59BC}" srcOrd="0" destOrd="0" presId="urn:microsoft.com/office/officeart/2005/8/layout/vList5"/>
    <dgm:cxn modelId="{7233C67B-49DC-4691-B5FC-62F9087E389A}" type="presOf" srcId="{416920A5-BEF4-4AC9-90E6-E1DC81BDCBA4}" destId="{5557A86E-CEC8-4DF9-B7E5-609F7850DA38}" srcOrd="0" destOrd="2" presId="urn:microsoft.com/office/officeart/2005/8/layout/vList5"/>
    <dgm:cxn modelId="{A52DF781-7763-499F-8BA2-ECB4FE5887E5}" type="presOf" srcId="{7031B838-5479-4872-B7DD-A38B7F7DFB84}" destId="{5557A86E-CEC8-4DF9-B7E5-609F7850DA38}" srcOrd="0" destOrd="0" presId="urn:microsoft.com/office/officeart/2005/8/layout/vList5"/>
    <dgm:cxn modelId="{8525AC85-ACFD-4CB9-927B-64417C8AB363}" srcId="{DC9EAD49-83DD-4874-B951-0FEE4B0FA0C4}" destId="{F7155F55-5BE2-44DB-A6CD-97ADFB50EE70}" srcOrd="2" destOrd="0" parTransId="{3D37995D-D465-43F1-B3BF-50F79EE3CF7F}" sibTransId="{88504397-D9BF-4AC5-A70C-30F17EA4F08D}"/>
    <dgm:cxn modelId="{6CE7458B-7F88-4B8F-A92D-DFDAE98C25B5}" type="presOf" srcId="{B79B7D6B-BCAD-4416-9E46-DA9E1C7F901B}" destId="{4A8E3594-740A-4210-A372-DC0C9CC2D5C1}" srcOrd="0" destOrd="0" presId="urn:microsoft.com/office/officeart/2005/8/layout/vList5"/>
    <dgm:cxn modelId="{3E44F79B-6762-4702-96B0-90FF29F7F370}" type="presOf" srcId="{3C369F42-BC73-4A8C-954A-7E670BD5BB57}" destId="{230C6D83-FEA3-49CC-8036-FAA4340B155E}" srcOrd="0" destOrd="0" presId="urn:microsoft.com/office/officeart/2005/8/layout/vList5"/>
    <dgm:cxn modelId="{627F88A4-8040-452B-8657-3073B9C65108}" type="presOf" srcId="{27E7E457-8027-4628-A88B-9F40AA0A16B3}" destId="{D94B5CE1-9D94-4D8D-9370-79CF1E60B2AE}" srcOrd="0" destOrd="0" presId="urn:microsoft.com/office/officeart/2005/8/layout/vList5"/>
    <dgm:cxn modelId="{3EC4D8A8-498A-4DF0-8B53-4040872CA672}" srcId="{F7155F55-5BE2-44DB-A6CD-97ADFB50EE70}" destId="{B96FB63A-A15B-4EE5-A699-73A2BF05B0DE}" srcOrd="1" destOrd="0" parTransId="{670B199E-FD84-4FB2-8D78-4FD10F3A0B7B}" sibTransId="{A649013D-56C4-45FF-A8EA-2EACF72B293C}"/>
    <dgm:cxn modelId="{721C88D5-48AE-491B-B631-D144857DCEA1}" srcId="{BAB94BD9-567A-475A-AEAB-5C2EBEF37EEF}" destId="{EA69F24D-C0A1-4BC1-9FBB-7FC07691665C}" srcOrd="1" destOrd="0" parTransId="{07679FFE-4155-4C00-B761-411C63F09444}" sibTransId="{4AEEB4C3-E3B9-4C1F-80FC-EE57BB75AE74}"/>
    <dgm:cxn modelId="{913CB1DA-D8CA-4D0B-8EAE-929DAC32AC5B}" srcId="{27E7E457-8027-4628-A88B-9F40AA0A16B3}" destId="{3C369F42-BC73-4A8C-954A-7E670BD5BB57}" srcOrd="0" destOrd="0" parTransId="{2AADF71E-7769-4D96-A0CC-FCAC360CB249}" sibTransId="{50A2342B-B8A2-4B01-81D8-3782780725CC}"/>
    <dgm:cxn modelId="{A95F1DDF-FEE6-4910-9BAD-FFA1A46725E1}" srcId="{BAB94BD9-567A-475A-AEAB-5C2EBEF37EEF}" destId="{B79B7D6B-BCAD-4416-9E46-DA9E1C7F901B}" srcOrd="0" destOrd="0" parTransId="{59456B70-8F4E-42ED-9768-6030C85A8C8E}" sibTransId="{DF0E743D-D3B5-4AE7-AD01-5AD5BA59C018}"/>
    <dgm:cxn modelId="{1ADF89F5-26A7-4BD4-A5D3-2070D06EC11E}" srcId="{27E7E457-8027-4628-A88B-9F40AA0A16B3}" destId="{E143F4C2-B25F-4E0F-BB32-1C60891351CE}" srcOrd="1" destOrd="0" parTransId="{07B97897-D405-4E96-9EA5-08F203200E55}" sibTransId="{5123815F-F480-484A-8FD0-24652C181736}"/>
    <dgm:cxn modelId="{B06D615D-B248-4159-A494-398435E2FD8D}" type="presParOf" srcId="{8954468B-2C06-4050-82D9-58537FA387C9}" destId="{21CF16A9-BA4B-4ABC-AB07-59694989AF67}" srcOrd="0" destOrd="0" presId="urn:microsoft.com/office/officeart/2005/8/layout/vList5"/>
    <dgm:cxn modelId="{E921E106-9C20-4291-9868-45A2122C02B0}" type="presParOf" srcId="{21CF16A9-BA4B-4ABC-AB07-59694989AF67}" destId="{D94B5CE1-9D94-4D8D-9370-79CF1E60B2AE}" srcOrd="0" destOrd="0" presId="urn:microsoft.com/office/officeart/2005/8/layout/vList5"/>
    <dgm:cxn modelId="{69A29142-693C-41B8-89C0-17560B3F8309}" type="presParOf" srcId="{21CF16A9-BA4B-4ABC-AB07-59694989AF67}" destId="{230C6D83-FEA3-49CC-8036-FAA4340B155E}" srcOrd="1" destOrd="0" presId="urn:microsoft.com/office/officeart/2005/8/layout/vList5"/>
    <dgm:cxn modelId="{7A6B0086-A774-46DF-A8DB-8E92C07F13D2}" type="presParOf" srcId="{8954468B-2C06-4050-82D9-58537FA387C9}" destId="{B83CD612-AAEC-4F6F-92A6-739B63C72055}" srcOrd="1" destOrd="0" presId="urn:microsoft.com/office/officeart/2005/8/layout/vList5"/>
    <dgm:cxn modelId="{82BD791B-9411-4ED2-BA84-03B51CF6FFF9}" type="presParOf" srcId="{8954468B-2C06-4050-82D9-58537FA387C9}" destId="{80004CFB-3FE0-4D18-8250-76CA84E5CBE3}" srcOrd="2" destOrd="0" presId="urn:microsoft.com/office/officeart/2005/8/layout/vList5"/>
    <dgm:cxn modelId="{79131E09-28BC-4A43-8276-265F77F689FE}" type="presParOf" srcId="{80004CFB-3FE0-4D18-8250-76CA84E5CBE3}" destId="{F3252D31-5D2B-4D08-B4E2-EDAE451679A1}" srcOrd="0" destOrd="0" presId="urn:microsoft.com/office/officeart/2005/8/layout/vList5"/>
    <dgm:cxn modelId="{4E54F3DF-3F23-4F14-9005-8C825EF4B3DC}" type="presParOf" srcId="{80004CFB-3FE0-4D18-8250-76CA84E5CBE3}" destId="{4A8E3594-740A-4210-A372-DC0C9CC2D5C1}" srcOrd="1" destOrd="0" presId="urn:microsoft.com/office/officeart/2005/8/layout/vList5"/>
    <dgm:cxn modelId="{C28BE296-9287-4B9E-9E40-BBEBD6607575}" type="presParOf" srcId="{8954468B-2C06-4050-82D9-58537FA387C9}" destId="{CED79D96-F4E4-44F2-BE5D-1D2B40801316}" srcOrd="3" destOrd="0" presId="urn:microsoft.com/office/officeart/2005/8/layout/vList5"/>
    <dgm:cxn modelId="{B5959985-0EC8-427E-B17C-86303C478BD9}" type="presParOf" srcId="{8954468B-2C06-4050-82D9-58537FA387C9}" destId="{352BCB1E-7B2C-4CB2-AF01-C3F220B647F6}" srcOrd="4" destOrd="0" presId="urn:microsoft.com/office/officeart/2005/8/layout/vList5"/>
    <dgm:cxn modelId="{1C1D455C-C1E6-49AF-BAF7-F6DDA7421ACC}" type="presParOf" srcId="{352BCB1E-7B2C-4CB2-AF01-C3F220B647F6}" destId="{30440FFE-37D0-408E-A7C5-944D1F3A59BC}" srcOrd="0" destOrd="0" presId="urn:microsoft.com/office/officeart/2005/8/layout/vList5"/>
    <dgm:cxn modelId="{2D4D5725-69FE-4A04-A78A-A145AE504798}" type="presParOf" srcId="{352BCB1E-7B2C-4CB2-AF01-C3F220B647F6}" destId="{5557A86E-CEC8-4DF9-B7E5-609F7850DA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C6D83-FEA3-49CC-8036-FAA4340B155E}">
      <dsp:nvSpPr>
        <dsp:cNvPr id="0" name=""/>
        <dsp:cNvSpPr/>
      </dsp:nvSpPr>
      <dsp:spPr>
        <a:xfrm rot="5400000">
          <a:off x="5120702" y="-1575908"/>
          <a:ext cx="1019100" cy="442955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Employees call for the appointment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The call is confidential</a:t>
          </a:r>
        </a:p>
      </dsp:txBody>
      <dsp:txXfrm rot="-5400000">
        <a:off x="3415476" y="179066"/>
        <a:ext cx="4379805" cy="919604"/>
      </dsp:txXfrm>
    </dsp:sp>
    <dsp:sp modelId="{D94B5CE1-9D94-4D8D-9370-79CF1E60B2AE}">
      <dsp:nvSpPr>
        <dsp:cNvPr id="0" name=""/>
        <dsp:cNvSpPr/>
      </dsp:nvSpPr>
      <dsp:spPr>
        <a:xfrm>
          <a:off x="730" y="1930"/>
          <a:ext cx="3414745" cy="12738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Self referral</a:t>
          </a:r>
        </a:p>
      </dsp:txBody>
      <dsp:txXfrm>
        <a:off x="62916" y="64116"/>
        <a:ext cx="3290373" cy="1149504"/>
      </dsp:txXfrm>
    </dsp:sp>
    <dsp:sp modelId="{4A8E3594-740A-4210-A372-DC0C9CC2D5C1}">
      <dsp:nvSpPr>
        <dsp:cNvPr id="0" name=""/>
        <dsp:cNvSpPr/>
      </dsp:nvSpPr>
      <dsp:spPr>
        <a:xfrm rot="5400000">
          <a:off x="5123542" y="-238338"/>
          <a:ext cx="1019100" cy="442955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Reminded about EAP benefits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Employee is encouraged to call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Supervisor recommendation</a:t>
          </a:r>
        </a:p>
      </dsp:txBody>
      <dsp:txXfrm rot="-5400000">
        <a:off x="3418316" y="1516636"/>
        <a:ext cx="4379805" cy="919604"/>
      </dsp:txXfrm>
    </dsp:sp>
    <dsp:sp modelId="{F3252D31-5D2B-4D08-B4E2-EDAE451679A1}">
      <dsp:nvSpPr>
        <dsp:cNvPr id="0" name=""/>
        <dsp:cNvSpPr/>
      </dsp:nvSpPr>
      <dsp:spPr>
        <a:xfrm>
          <a:off x="730" y="1338799"/>
          <a:ext cx="3417586" cy="12738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Recommendation</a:t>
          </a:r>
        </a:p>
      </dsp:txBody>
      <dsp:txXfrm>
        <a:off x="62916" y="1400985"/>
        <a:ext cx="3293214" cy="1149504"/>
      </dsp:txXfrm>
    </dsp:sp>
    <dsp:sp modelId="{5557A86E-CEC8-4DF9-B7E5-609F7850DA38}">
      <dsp:nvSpPr>
        <dsp:cNvPr id="0" name=""/>
        <dsp:cNvSpPr/>
      </dsp:nvSpPr>
      <dsp:spPr>
        <a:xfrm rot="5400000">
          <a:off x="5120702" y="1099231"/>
          <a:ext cx="1019100" cy="4429553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Supervisor or HR initiates referral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Paperwork submitted to EAP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tx1">
                  <a:lumMod val="50000"/>
                </a:schemeClr>
              </a:solidFill>
            </a:rPr>
            <a:t>Focus on work performance</a:t>
          </a:r>
        </a:p>
      </dsp:txBody>
      <dsp:txXfrm rot="-5400000">
        <a:off x="3415476" y="2854205"/>
        <a:ext cx="4379805" cy="919604"/>
      </dsp:txXfrm>
    </dsp:sp>
    <dsp:sp modelId="{30440FFE-37D0-408E-A7C5-944D1F3A59BC}">
      <dsp:nvSpPr>
        <dsp:cNvPr id="0" name=""/>
        <dsp:cNvSpPr/>
      </dsp:nvSpPr>
      <dsp:spPr>
        <a:xfrm>
          <a:off x="730" y="2677069"/>
          <a:ext cx="3414745" cy="1273876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Formal processes</a:t>
          </a:r>
        </a:p>
      </dsp:txBody>
      <dsp:txXfrm>
        <a:off x="62916" y="2739255"/>
        <a:ext cx="3290373" cy="1149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9844A-F714-42A7-A0FA-96DBF5EB371A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A769E-DE6D-4B3D-99CA-0ABE2F484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FC3992-6765-4F40-B2B8-AB5F8448E9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48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services include a vast range of tools including ……….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031FF-6762-4260-A095-DA3C2D3207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75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are questions about the mental health benefit then that is also reviewed and discussed.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11490-D60B-49EA-8D5F-EF4053E823B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79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Dedicated team of specialists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via the Management Resource Consultation Team (MRC)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Team approach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allows for </a:t>
            </a: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immediate access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24/7/365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Consultation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 to assess the situation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Plan of action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developed by clinician and immediate support is provided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Intervention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, including formal referral, information referral, consult only or on-site support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Tip sheets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provided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Follow up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on every case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93F-1631-4AA4-8380-E0C856E0ECD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3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C5F2-CF1B-A641-8E40-38629DE1956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8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rgbClr val="5B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460" y="3945164"/>
            <a:ext cx="7772400" cy="583067"/>
          </a:xfrm>
        </p:spPr>
        <p:txBody>
          <a:bodyPr anchor="b"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460" y="4598082"/>
            <a:ext cx="6858000" cy="40662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(Sentence case)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97"/>
            <a:ext cx="2249939" cy="149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1" y="2289117"/>
            <a:ext cx="2256777" cy="1504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60" y="2289117"/>
            <a:ext cx="2250144" cy="1502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41" y="2289117"/>
            <a:ext cx="2253359" cy="1502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5" y="1040433"/>
            <a:ext cx="2891250" cy="956250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1171460" y="6089427"/>
            <a:ext cx="6858000" cy="42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Presenter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0346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7886676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311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4037"/>
          <a:stretch/>
        </p:blipFill>
        <p:spPr>
          <a:xfrm>
            <a:off x="-16329" y="0"/>
            <a:ext cx="9168494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7886676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2984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8" r="33468"/>
          <a:stretch/>
        </p:blipFill>
        <p:spPr>
          <a:xfrm>
            <a:off x="5619404" y="-14107"/>
            <a:ext cx="3532909" cy="6872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4662511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4662487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8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30" y="0"/>
            <a:ext cx="457697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90" y="520248"/>
            <a:ext cx="3952218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3854223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20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2">
    <p:bg>
      <p:bgPr>
        <a:solidFill>
          <a:srgbClr val="5B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4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3">
    <p:bg>
      <p:bgPr>
        <a:solidFill>
          <a:srgbClr val="857C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14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tx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tx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tx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2722790" y="1289958"/>
            <a:ext cx="3698421" cy="3698421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2722790" y="1497968"/>
            <a:ext cx="3698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0" dirty="0">
                <a:solidFill>
                  <a:srgbClr val="5BBFBF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906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t="2907" r="17580" b="2888"/>
          <a:stretch/>
        </p:blipFill>
        <p:spPr>
          <a:xfrm>
            <a:off x="2845947" y="-8164"/>
            <a:ext cx="6298054" cy="68661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0990" y="520248"/>
            <a:ext cx="3952218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1118098">
            <a:off x="4776036" y="2630695"/>
            <a:ext cx="2054225" cy="3646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-Short Point 1</a:t>
            </a:r>
          </a:p>
          <a:p>
            <a:pPr lvl="0"/>
            <a:r>
              <a:rPr lang="en-US" dirty="0"/>
              <a:t>-Short Point 2</a:t>
            </a:r>
          </a:p>
          <a:p>
            <a:pPr lvl="0"/>
            <a:r>
              <a:rPr lang="en-US" dirty="0"/>
              <a:t>-Short Point 3</a:t>
            </a:r>
          </a:p>
          <a:p>
            <a:pPr lvl="0"/>
            <a:r>
              <a:rPr lang="en-US" dirty="0"/>
              <a:t>-Short Point 4</a:t>
            </a:r>
          </a:p>
          <a:p>
            <a:pPr lvl="0"/>
            <a:r>
              <a:rPr lang="en-US" dirty="0"/>
              <a:t>-Short Point 5</a:t>
            </a:r>
          </a:p>
          <a:p>
            <a:pPr lvl="0"/>
            <a:r>
              <a:rPr lang="en-US" dirty="0"/>
              <a:t>-Short Point 6</a:t>
            </a:r>
          </a:p>
          <a:p>
            <a:pPr lvl="0"/>
            <a:r>
              <a:rPr lang="en-US" dirty="0"/>
              <a:t>-Short Point 7</a:t>
            </a:r>
          </a:p>
          <a:p>
            <a:pPr lvl="0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989" y="1443978"/>
            <a:ext cx="3740012" cy="426412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552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460" y="3945164"/>
            <a:ext cx="7772400" cy="583067"/>
          </a:xfrm>
        </p:spPr>
        <p:txBody>
          <a:bodyPr anchor="b">
            <a:noAutofit/>
          </a:bodyPr>
          <a:lstStyle>
            <a:lvl1pPr algn="l">
              <a:defRPr sz="3200" baseline="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460" y="4598082"/>
            <a:ext cx="6858000" cy="40662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(Sentence case)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97"/>
            <a:ext cx="2249939" cy="149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1" y="2289117"/>
            <a:ext cx="2256777" cy="1504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60" y="2291397"/>
            <a:ext cx="2246729" cy="1499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61" y="2291397"/>
            <a:ext cx="2249939" cy="1499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5" y="1064925"/>
            <a:ext cx="2891250" cy="95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1" y="1050867"/>
            <a:ext cx="2891250" cy="95625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>
          <a:xfrm>
            <a:off x="1171460" y="6089427"/>
            <a:ext cx="6858000" cy="42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Presenter</a:t>
            </a:r>
            <a:br>
              <a:rPr lang="en-US" sz="1100" dirty="0"/>
            </a:br>
            <a:r>
              <a:rPr lang="en-US" sz="11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6735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65613" y="2024743"/>
            <a:ext cx="922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35510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/>
          <a:stretch/>
        </p:blipFill>
        <p:spPr>
          <a:xfrm>
            <a:off x="-17930" y="0"/>
            <a:ext cx="916192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79896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857CA7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64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FAA819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rgbClr val="FAA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6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94" cy="6868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3" y="974492"/>
            <a:ext cx="3307913" cy="14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 t="27024"/>
          <a:stretch/>
        </p:blipFill>
        <p:spPr>
          <a:xfrm>
            <a:off x="-16625" y="-16328"/>
            <a:ext cx="9160625" cy="6874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0" y="6573152"/>
            <a:ext cx="291713" cy="117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8616044" y="6518710"/>
            <a:ext cx="595993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fld id="{638C4523-CC8E-4F56-8DF1-03145B88164C}" type="slidenum">
              <a:rPr lang="en-US" sz="110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53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420" y="1029833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3193" y="0"/>
            <a:ext cx="4965077" cy="68580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4420" y="2630033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0" y="6573152"/>
            <a:ext cx="291713" cy="11740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8616044" y="6518710"/>
            <a:ext cx="595993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fld id="{638C4523-CC8E-4F56-8DF1-03145B88164C}" type="slidenum">
              <a:rPr lang="en-US" sz="1100" smtClean="0">
                <a:solidFill>
                  <a:schemeClr val="bg1">
                    <a:lumMod val="75000"/>
                  </a:schemeClr>
                </a:solidFill>
              </a:r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8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00" y="1255"/>
            <a:ext cx="9707374" cy="685549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74573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108902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" y="0"/>
            <a:ext cx="915009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7407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7" y="0"/>
            <a:ext cx="9192768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29894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733"/>
            <a:ext cx="9160329" cy="685653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399864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1933" y="9774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857CA7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1321933" y="1787899"/>
            <a:ext cx="4703309" cy="4351338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lvl="0"/>
            <a:r>
              <a:rPr lang="en-US" dirty="0"/>
              <a:t>Topic 4</a:t>
            </a:r>
          </a:p>
          <a:p>
            <a:pPr lvl="0"/>
            <a:r>
              <a:rPr lang="en-US" dirty="0"/>
              <a:t>Topic 5</a:t>
            </a:r>
          </a:p>
          <a:p>
            <a:pPr lvl="0"/>
            <a:r>
              <a:rPr lang="en-US" dirty="0"/>
              <a:t>Topic 6</a:t>
            </a:r>
          </a:p>
          <a:p>
            <a:pPr lvl="0"/>
            <a:r>
              <a:rPr lang="en-US" dirty="0"/>
              <a:t>Topic 7</a:t>
            </a:r>
          </a:p>
        </p:txBody>
      </p:sp>
    </p:spTree>
    <p:extLst>
      <p:ext uri="{BB962C8B-B14F-4D97-AF65-F5344CB8AC3E}">
        <p14:creationId xmlns:p14="http://schemas.microsoft.com/office/powerpoint/2010/main" val="287656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1933" y="977448"/>
            <a:ext cx="6972981" cy="892174"/>
          </a:xfrm>
        </p:spPr>
        <p:txBody>
          <a:bodyPr>
            <a:normAutofit/>
          </a:bodyPr>
          <a:lstStyle>
            <a:lvl1pPr>
              <a:defRPr sz="4000">
                <a:solidFill>
                  <a:srgbClr val="857CA7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5364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6AC30-7D79-4704-92BA-31B2A08EE52B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E35ED-9A19-4C7A-ABBD-08B884E2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5" r:id="rId3"/>
    <p:sldLayoutId id="2147483676" r:id="rId4"/>
    <p:sldLayoutId id="2147483681" r:id="rId5"/>
    <p:sldLayoutId id="2147483682" r:id="rId6"/>
    <p:sldLayoutId id="2147483677" r:id="rId7"/>
    <p:sldLayoutId id="2147483662" r:id="rId8"/>
    <p:sldLayoutId id="2147483674" r:id="rId9"/>
    <p:sldLayoutId id="2147483673" r:id="rId10"/>
    <p:sldLayoutId id="2147483683" r:id="rId11"/>
    <p:sldLayoutId id="2147483664" r:id="rId12"/>
    <p:sldLayoutId id="2147483665" r:id="rId13"/>
    <p:sldLayoutId id="2147483669" r:id="rId14"/>
    <p:sldLayoutId id="2147483666" r:id="rId15"/>
    <p:sldLayoutId id="2147483667" r:id="rId16"/>
    <p:sldLayoutId id="2147483668" r:id="rId17"/>
    <p:sldLayoutId id="2147483670" r:id="rId18"/>
    <p:sldLayoutId id="2147483672" r:id="rId19"/>
    <p:sldLayoutId id="2147483671" r:id="rId20"/>
    <p:sldLayoutId id="2147483684" r:id="rId21"/>
    <p:sldLayoutId id="2147483685" r:id="rId22"/>
    <p:sldLayoutId id="2147483686" r:id="rId23"/>
    <p:sldLayoutId id="2147483691" r:id="rId24"/>
    <p:sldLayoutId id="2147483692" r:id="rId25"/>
    <p:sldLayoutId id="214748369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ap.ndbh.com/" TargetMode="Externa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10" Type="http://schemas.openxmlformats.org/officeDocument/2006/relationships/image" Target="../media/image41.em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ap.ndbh.com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betterhelp.com/newdirections" TargetMode="Externa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ap.ndbh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6A5E2-41BD-4095-A91D-0236C0B6C47C}"/>
              </a:ext>
            </a:extLst>
          </p:cNvPr>
          <p:cNvSpPr txBox="1"/>
          <p:nvPr/>
        </p:nvSpPr>
        <p:spPr>
          <a:xfrm>
            <a:off x="327170" y="2715557"/>
            <a:ext cx="5410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4000" b="1" dirty="0"/>
              <a:t>EAP Manager Orientation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C990B-3E01-48BB-AB28-326E2C899201}"/>
              </a:ext>
            </a:extLst>
          </p:cNvPr>
          <p:cNvSpPr txBox="1"/>
          <p:nvPr/>
        </p:nvSpPr>
        <p:spPr>
          <a:xfrm>
            <a:off x="5243119" y="5679347"/>
            <a:ext cx="3682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1-800-624-5544</a:t>
            </a:r>
          </a:p>
          <a:p>
            <a:r>
              <a:rPr lang="en-US" sz="2800" b="1" dirty="0">
                <a:hlinkClick r:id="rId2"/>
              </a:rPr>
              <a:t>https://eap.ndbh.com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5184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419" y="635386"/>
            <a:ext cx="2949178" cy="16002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Coaching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sz="2800" dirty="0">
                <a:latin typeface="Arial Black" panose="020B0A04020102020204" pitchFamily="34" charset="0"/>
              </a:rPr>
              <a:t>- 6 sessions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5" r="28467"/>
          <a:stretch/>
        </p:blipFill>
        <p:spPr>
          <a:xfrm>
            <a:off x="854242" y="0"/>
            <a:ext cx="4752474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76486" y="2235586"/>
            <a:ext cx="3273169" cy="38115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Specialized input &amp; advice</a:t>
            </a:r>
          </a:p>
          <a:p>
            <a:br>
              <a:rPr lang="en-US" b="1" dirty="0"/>
            </a:br>
            <a:r>
              <a:rPr lang="en-US" sz="1800" dirty="0"/>
              <a:t>Improve and work to improve your:</a:t>
            </a:r>
          </a:p>
          <a:p>
            <a:r>
              <a:rPr lang="en-US" sz="2000" b="1" dirty="0"/>
              <a:t>Health </a:t>
            </a:r>
          </a:p>
          <a:p>
            <a:r>
              <a:rPr lang="en-US" sz="2000" b="1" dirty="0"/>
              <a:t>Wellness</a:t>
            </a:r>
          </a:p>
          <a:p>
            <a:r>
              <a:rPr lang="en-US" sz="2000" b="1" dirty="0"/>
              <a:t>Lifestyle </a:t>
            </a:r>
          </a:p>
          <a:p>
            <a:r>
              <a:rPr lang="en-US" sz="2000" b="1" dirty="0"/>
              <a:t>Work Performance</a:t>
            </a:r>
          </a:p>
        </p:txBody>
      </p:sp>
    </p:spTree>
    <p:extLst>
      <p:ext uri="{BB962C8B-B14F-4D97-AF65-F5344CB8AC3E}">
        <p14:creationId xmlns:p14="http://schemas.microsoft.com/office/powerpoint/2010/main" val="62532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900789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3953" y="5426734"/>
            <a:ext cx="177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WORK/</a:t>
            </a:r>
            <a:b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</a:p>
        </p:txBody>
      </p:sp>
      <p:sp>
        <p:nvSpPr>
          <p:cNvPr id="18" name="Oval 17"/>
          <p:cNvSpPr/>
          <p:nvPr/>
        </p:nvSpPr>
        <p:spPr>
          <a:xfrm>
            <a:off x="3488464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20723" y="5426734"/>
            <a:ext cx="177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LEGAL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40681" y="4386413"/>
            <a:ext cx="7944106" cy="0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0681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34087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13114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224409" y="5426734"/>
            <a:ext cx="1741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COUNSELING</a:t>
            </a:r>
          </a:p>
        </p:txBody>
      </p:sp>
      <p:sp>
        <p:nvSpPr>
          <p:cNvPr id="46" name="Oval 45"/>
          <p:cNvSpPr/>
          <p:nvPr/>
        </p:nvSpPr>
        <p:spPr>
          <a:xfrm>
            <a:off x="4049722" y="1911794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4049722" y="2900216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383023" y="2645686"/>
            <a:ext cx="0" cy="191588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</a:ln>
          <a:effectLst/>
        </p:spPr>
      </p:cxnSp>
      <p:cxnSp>
        <p:nvCxnSpPr>
          <p:cNvPr id="50" name="Straight Connector 49"/>
          <p:cNvCxnSpPr/>
          <p:nvPr/>
        </p:nvCxnSpPr>
        <p:spPr>
          <a:xfrm>
            <a:off x="4383020" y="3651524"/>
            <a:ext cx="0" cy="735876"/>
          </a:xfrm>
          <a:prstGeom prst="line">
            <a:avLst/>
          </a:prstGeom>
          <a:noFill/>
          <a:ln w="12700" cap="flat" cmpd="sng" algn="ctr">
            <a:solidFill>
              <a:schemeClr val="accent3"/>
            </a:solidFill>
            <a:prstDash val="soli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4685435" y="2106591"/>
            <a:ext cx="2403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(800) 624-5544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99840" y="3027226"/>
            <a:ext cx="1727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</a:t>
            </a:r>
          </a:p>
        </p:txBody>
      </p:sp>
      <p:sp>
        <p:nvSpPr>
          <p:cNvPr id="54" name="Oval 53"/>
          <p:cNvSpPr/>
          <p:nvPr/>
        </p:nvSpPr>
        <p:spPr>
          <a:xfrm>
            <a:off x="4313348" y="3917138"/>
            <a:ext cx="140977" cy="140977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chemeClr val="accent3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52693" y="3853869"/>
            <a:ext cx="11340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200" b="1" dirty="0">
                <a:solidFill>
                  <a:schemeClr val="accent1"/>
                </a:solidFill>
                <a:latin typeface="Arial" panose="020B0604020202020204"/>
              </a:rPr>
              <a:t>FIT FOR EAP</a:t>
            </a:r>
          </a:p>
        </p:txBody>
      </p:sp>
      <p:sp>
        <p:nvSpPr>
          <p:cNvPr id="57" name="Oval 56"/>
          <p:cNvSpPr/>
          <p:nvPr/>
        </p:nvSpPr>
        <p:spPr>
          <a:xfrm>
            <a:off x="5076139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21275" y="5426734"/>
            <a:ext cx="177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</a:p>
          <a:p>
            <a:pPr algn="ctr"/>
            <a:endParaRPr lang="en-US" sz="1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6663814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136536" y="5426734"/>
            <a:ext cx="1779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</a:t>
            </a:r>
          </a:p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CONSULTATION</a:t>
            </a:r>
          </a:p>
        </p:txBody>
      </p:sp>
      <p:sp>
        <p:nvSpPr>
          <p:cNvPr id="63" name="Oval 62"/>
          <p:cNvSpPr/>
          <p:nvPr/>
        </p:nvSpPr>
        <p:spPr>
          <a:xfrm>
            <a:off x="8251490" y="4718750"/>
            <a:ext cx="666596" cy="66659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695229" y="5426734"/>
            <a:ext cx="1779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</a:t>
            </a:r>
            <a:b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</a:t>
            </a:r>
          </a:p>
          <a:p>
            <a:pPr algn="ctr"/>
            <a:endParaRPr lang="en-US" sz="12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820266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413672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991381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584787" y="4386413"/>
            <a:ext cx="0" cy="191588"/>
          </a:xfrm>
          <a:prstGeom prst="line">
            <a:avLst/>
          </a:prstGeom>
          <a:ln w="1270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O:\Marketing\_GDarchive\_TASK\2016\2016-09-16 Font Awesome Icon Making\_FINAL\Person.emf"/>
          <p:cNvPicPr/>
          <p:nvPr/>
        </p:nvPicPr>
        <p:blipFill>
          <a:blip r:embed="rId3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6" y="4903152"/>
            <a:ext cx="314010" cy="34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 descr="O:\Marketing\_GDarchive\_TASK\2016\2016-09-16 Font Awesome Icon Making\_FINAL\Phone.emf"/>
          <p:cNvPicPr/>
          <p:nvPr/>
        </p:nvPicPr>
        <p:blipFill>
          <a:blip r:embed="rId4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01" y="2094762"/>
            <a:ext cx="353756" cy="35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 descr="O:\Marketing\_GDarchive\_TASK\2016\2016-09-16 Font Awesome Icon Making\_FINAL\Paper with words.emf"/>
          <p:cNvPicPr/>
          <p:nvPr/>
        </p:nvPicPr>
        <p:blipFill>
          <a:blip r:embed="rId5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73" y="3080064"/>
            <a:ext cx="294784" cy="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77" descr="O:\Marketing\_GDarchive\_TASK\2016\2016-09-16 Font Awesome Icon Making\_FINAL\Star outline.emf"/>
          <p:cNvPicPr/>
          <p:nvPr/>
        </p:nvPicPr>
        <p:blipFill>
          <a:blip r:embed="rId6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316" y="4910337"/>
            <a:ext cx="314390" cy="29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 descr="O:\Marketing\_GDarchive\_TASK\2016\2016-09-16 Font Awesome Icon Making\_FINAL\Monitor.emf"/>
          <p:cNvPicPr/>
          <p:nvPr/>
        </p:nvPicPr>
        <p:blipFill>
          <a:blip r:embed="rId7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92" y="4938958"/>
            <a:ext cx="313689" cy="271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 descr="O:\Marketing\_GDarchive\_TASK\2016\2016-09-16 Font Awesome Icon Making\_FINAL\$1.emf"/>
          <p:cNvPicPr/>
          <p:nvPr/>
        </p:nvPicPr>
        <p:blipFill>
          <a:blip r:embed="rId8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723" y="4938958"/>
            <a:ext cx="397316" cy="26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 descr="O:\Marketing\_GDarchive\_TASK\2016\2016-09-16 Font Awesome Icon Making\_FINAL\Gavel.emf"/>
          <p:cNvPicPr/>
          <p:nvPr/>
        </p:nvPicPr>
        <p:blipFill>
          <a:blip r:embed="rId9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46" y="4917417"/>
            <a:ext cx="326839" cy="3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81" descr="O:\Marketing\_GDarchive\_TASK\2016\2016-09-16 Font Awesome Icon Making\_FINAL\House.emf"/>
          <p:cNvPicPr/>
          <p:nvPr/>
        </p:nvPicPr>
        <p:blipFill>
          <a:blip r:embed="rId10" cstate="print">
            <a:duotone>
              <a:srgbClr val="857CA7">
                <a:shade val="45000"/>
                <a:satMod val="135000"/>
              </a:srgb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06" y="4903152"/>
            <a:ext cx="362561" cy="28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Title 1"/>
          <p:cNvSpPr>
            <a:spLocks noGrp="1"/>
          </p:cNvSpPr>
          <p:nvPr>
            <p:ph type="title"/>
          </p:nvPr>
        </p:nvSpPr>
        <p:spPr>
          <a:xfrm>
            <a:off x="502040" y="420482"/>
            <a:ext cx="9144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Don’t overthink it. </a:t>
            </a:r>
            <a:br>
              <a:rPr lang="en-US" sz="3600" dirty="0"/>
            </a:br>
            <a:r>
              <a:rPr lang="en-US" sz="3600" dirty="0"/>
              <a:t>Just call if you’d like.</a:t>
            </a:r>
          </a:p>
        </p:txBody>
      </p:sp>
    </p:spTree>
    <p:extLst>
      <p:ext uri="{BB962C8B-B14F-4D97-AF65-F5344CB8AC3E}">
        <p14:creationId xmlns:p14="http://schemas.microsoft.com/office/powerpoint/2010/main" val="1814099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9" r="17685"/>
          <a:stretch/>
        </p:blipFill>
        <p:spPr>
          <a:xfrm>
            <a:off x="0" y="0"/>
            <a:ext cx="9144000" cy="687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DFCB7-EAF7-4AEC-A96B-24B52AA6AA98}"/>
              </a:ext>
            </a:extLst>
          </p:cNvPr>
          <p:cNvSpPr txBox="1"/>
          <p:nvPr/>
        </p:nvSpPr>
        <p:spPr>
          <a:xfrm>
            <a:off x="3053919" y="1268513"/>
            <a:ext cx="2645545" cy="36933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northeastern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8EDCD-BD39-43A3-87A3-368D6B821D7C}"/>
              </a:ext>
            </a:extLst>
          </p:cNvPr>
          <p:cNvSpPr txBox="1"/>
          <p:nvPr/>
        </p:nvSpPr>
        <p:spPr>
          <a:xfrm>
            <a:off x="2965709" y="80259"/>
            <a:ext cx="3212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https://eap.ndbh.com</a:t>
            </a:r>
            <a:endParaRPr lang="en-US" sz="2400" b="1" dirty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15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21" y="0"/>
            <a:ext cx="5537157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10275" y="3101929"/>
            <a:ext cx="1657804" cy="3386549"/>
            <a:chOff x="3231652" y="582929"/>
            <a:chExt cx="2680695" cy="54761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12"/>
            <a:stretch/>
          </p:blipFill>
          <p:spPr>
            <a:xfrm>
              <a:off x="3402802" y="1180257"/>
              <a:ext cx="2335058" cy="453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652" y="582929"/>
              <a:ext cx="2680695" cy="54761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2301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6100"/>
          <a:stretch/>
        </p:blipFill>
        <p:spPr>
          <a:xfrm>
            <a:off x="1" y="0"/>
            <a:ext cx="9166859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112CAA-1820-4BA8-9C15-D8912F97303C}"/>
              </a:ext>
            </a:extLst>
          </p:cNvPr>
          <p:cNvSpPr txBox="1"/>
          <p:nvPr/>
        </p:nvSpPr>
        <p:spPr>
          <a:xfrm>
            <a:off x="3447875" y="5377343"/>
            <a:ext cx="2130804" cy="5620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7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04" y="2146106"/>
            <a:ext cx="1707734" cy="892174"/>
          </a:xfrm>
        </p:spPr>
        <p:txBody>
          <a:bodyPr>
            <a:normAutofit fontScale="90000"/>
          </a:bodyPr>
          <a:lstStyle/>
          <a:p>
            <a:r>
              <a:rPr lang="en-US" sz="1800" cap="all" dirty="0"/>
              <a:t>2022</a:t>
            </a:r>
            <a:br>
              <a:rPr lang="en-US" sz="1800" cap="all" dirty="0"/>
            </a:br>
            <a:r>
              <a:rPr lang="en-US" sz="1800" cap="all" dirty="0"/>
              <a:t>Content calendar for</a:t>
            </a:r>
            <a:br>
              <a:rPr lang="en-US" sz="1800" cap="all" dirty="0"/>
            </a:br>
            <a:r>
              <a:rPr lang="en-US" sz="1800" cap="all" dirty="0"/>
              <a:t>scheduled</a:t>
            </a:r>
            <a:br>
              <a:rPr lang="en-US" sz="1800" cap="all" dirty="0"/>
            </a:br>
            <a:r>
              <a:rPr lang="en-US" sz="18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live</a:t>
            </a:r>
            <a:r>
              <a:rPr lang="en-US" sz="1800" cap="all" dirty="0"/>
              <a:t> monthly webinars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3001BB-E748-4755-9C53-72B2CE7AE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27" y="0"/>
            <a:ext cx="7275473" cy="68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60" y="2006214"/>
            <a:ext cx="1707734" cy="8921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cap="all" dirty="0"/>
              <a:t>2022</a:t>
            </a:r>
            <a:br>
              <a:rPr lang="en-US" sz="1800" cap="all" dirty="0"/>
            </a:br>
            <a:r>
              <a:rPr lang="en-US" sz="1800" cap="all" dirty="0"/>
              <a:t>Content calendar for </a:t>
            </a:r>
            <a:br>
              <a:rPr lang="en-US" sz="1800" cap="all" dirty="0"/>
            </a:br>
            <a:r>
              <a:rPr lang="en-US" sz="18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Leadership</a:t>
            </a:r>
            <a:br>
              <a:rPr lang="en-US" sz="18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800" cap="all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5DFB6-7A74-4588-A443-6DE4C37A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94" y="0"/>
            <a:ext cx="7196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MANAGEMENT</a:t>
            </a: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402533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EAP AS A MANAGEMENT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7325" y="1523648"/>
            <a:ext cx="8482364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Recognize and support employees in need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 your organization and its people through crisis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Best manage employee performance issues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Continuously grow skills to grow your business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 people so focus is on work and help retention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Promote, raise awareness and refer to EAP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5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37861" y="548770"/>
            <a:ext cx="8559495" cy="892174"/>
          </a:xfrm>
        </p:spPr>
        <p:txBody>
          <a:bodyPr>
            <a:noAutofit/>
          </a:bodyPr>
          <a:lstStyle/>
          <a:p>
            <a:r>
              <a:rPr lang="en-US" sz="2800" cap="all" dirty="0">
                <a:cs typeface="Helvetica" panose="020B0604020202020204" pitchFamily="34" charset="0"/>
              </a:rPr>
              <a:t>help identify opportunities </a:t>
            </a:r>
            <a:br>
              <a:rPr lang="en-US" sz="2800" cap="all" dirty="0">
                <a:cs typeface="Helvetica" panose="020B0604020202020204" pitchFamily="34" charset="0"/>
              </a:rPr>
            </a:br>
            <a:r>
              <a:rPr lang="en-US" sz="2800" cap="all" dirty="0">
                <a:cs typeface="Helvetica" panose="020B0604020202020204" pitchFamily="34" charset="0"/>
              </a:rPr>
              <a:t>to refer to EAP </a:t>
            </a:r>
          </a:p>
        </p:txBody>
      </p:sp>
      <p:sp>
        <p:nvSpPr>
          <p:cNvPr id="2" name="Rectangle 1"/>
          <p:cNvSpPr/>
          <p:nvPr/>
        </p:nvSpPr>
        <p:spPr>
          <a:xfrm>
            <a:off x="727886" y="1853619"/>
            <a:ext cx="758261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“I’m feeling sad, overwhelmed, nervous, stressed, no energy, can’t sleep, hopeless, frustrated, angry…”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child is being picked on in school. I don’t know what to do”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mom died recently, and I don’t know how I am going to handle it” 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parents can’t take care of themselves anymore, and I’m missing a lot of work”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sister has moved in with us, and its not working out. Things are really rough” </a:t>
            </a: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was in a car wreck and I really want to talk to a lawyer”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can’t find a daycare to take care of my child”</a:t>
            </a:r>
          </a:p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have been getting calls from collectors at work”</a:t>
            </a:r>
          </a:p>
        </p:txBody>
      </p:sp>
      <p:pic>
        <p:nvPicPr>
          <p:cNvPr id="6" name="Picture 5" descr="O:\Marketing\_GDarchive\_TASK\2016\2016-09-16 Font Awesome Icon Making\_FINAL\Phone in word bubble.emf"/>
          <p:cNvPicPr/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5" y="470462"/>
            <a:ext cx="1234926" cy="1234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0" y="2018578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2757574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3244967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3732360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4219753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4707146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5194539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5681930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76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0945" y="1674986"/>
            <a:ext cx="8229600" cy="442309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AA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Cost: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EAP is a benefit offered to you and your dependents by your employer at no cost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to 6 face-to-face counseling sessions per life challenge/issue per household member and dependent up to age 26 per year (face to face, telephonic or text)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BBF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Eligible users: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You, anyone living in your household and dependents outside of the home up to age 26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AA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Confidentiality: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one will know you have used the program unless you give permission to discuss it or tell them yourself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>
                <a:latin typeface="Arial Black" panose="020B0A04020102020204" pitchFamily="34" charset="0"/>
              </a:rPr>
              <a:t>The Details: Cost and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1923087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0750" y="817509"/>
            <a:ext cx="4171574" cy="20270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Management consultation and support line 24/7/365</a:t>
            </a:r>
            <a:b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dirty="0">
                <a:solidFill>
                  <a:srgbClr val="3A83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800-624-5544</a:t>
            </a:r>
            <a:br>
              <a:rPr lang="en-US" sz="3100" dirty="0">
                <a:solidFill>
                  <a:srgbClr val="3A8384"/>
                </a:solidFill>
              </a:rPr>
            </a:br>
            <a:r>
              <a:rPr lang="en-US" sz="3100" dirty="0">
                <a:solidFill>
                  <a:srgbClr val="3A8384"/>
                </a:solidFill>
              </a:rPr>
              <a:t>  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4411831" y="2667132"/>
            <a:ext cx="4572000" cy="30013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performance issues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Substance use concerns 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Threats to workplace or employees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safety issues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in crisis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for employees returning to work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Coordinated emergency intervention 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Management training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5"/>
          <a:stretch/>
        </p:blipFill>
        <p:spPr>
          <a:xfrm>
            <a:off x="776697" y="-10628"/>
            <a:ext cx="352722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6698" y="4583152"/>
            <a:ext cx="3527228" cy="2274848"/>
          </a:xfrm>
          <a:prstGeom prst="rect">
            <a:avLst/>
          </a:prstGeom>
          <a:solidFill>
            <a:schemeClr val="tx1">
              <a:alpha val="8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3523" y="4704914"/>
            <a:ext cx="350148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“When I’m unsure of how to handle a situation with one of my direct reports I look to EAP for guidance. Big or small issues, they give me advice I can act on quickly and in a smart way.” </a:t>
            </a:r>
            <a:endParaRPr lang="en-US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17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934123"/>
            <a:ext cx="9144000" cy="12281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/>
          <a:p>
            <a:pPr lvl="0"/>
            <a:r>
              <a:rPr lang="en-US" sz="2900" cap="all" dirty="0"/>
              <a:t>management/HR </a:t>
            </a:r>
            <a:br>
              <a:rPr lang="en-US" sz="2900" cap="all" dirty="0"/>
            </a:br>
            <a:r>
              <a:rPr lang="en-US" sz="2900" cap="all" dirty="0"/>
              <a:t>consultation &amp; support</a:t>
            </a:r>
          </a:p>
        </p:txBody>
      </p:sp>
      <p:sp>
        <p:nvSpPr>
          <p:cNvPr id="2" name="Rectangle 1"/>
          <p:cNvSpPr/>
          <p:nvPr/>
        </p:nvSpPr>
        <p:spPr>
          <a:xfrm>
            <a:off x="480989" y="1336222"/>
            <a:ext cx="8396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Management Consultation Support line: One phone call, all your needs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988" y="1934702"/>
            <a:ext cx="8396311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or community crises  |  Work performance issues </a:t>
            </a:r>
            <a:b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Substance Abuse Issues  |  Threats to workplace or employees  </a:t>
            </a:r>
            <a:b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safety issues  |  Employees in crisis  |  Fitness for Duty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988" y="3390839"/>
            <a:ext cx="73866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support available 24/7 includes: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 and consultation on any need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Site/situation assessment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 process and referrals for employee performance issues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 training Coordinated emergency intervention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On-site counseling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resources</a:t>
            </a:r>
          </a:p>
        </p:txBody>
      </p:sp>
    </p:spTree>
    <p:extLst>
      <p:ext uri="{BB962C8B-B14F-4D97-AF65-F5344CB8AC3E}">
        <p14:creationId xmlns:p14="http://schemas.microsoft.com/office/powerpoint/2010/main" val="163588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How to Access the EAP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361431"/>
              </p:ext>
            </p:extLst>
          </p:nvPr>
        </p:nvGraphicFramePr>
        <p:xfrm>
          <a:off x="390525" y="1790699"/>
          <a:ext cx="7848600" cy="3952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690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02" y="42757"/>
            <a:ext cx="7886700" cy="892174"/>
          </a:xfrm>
        </p:spPr>
        <p:txBody>
          <a:bodyPr/>
          <a:lstStyle/>
          <a:p>
            <a:r>
              <a:rPr lang="en-US" dirty="0"/>
              <a:t>Formal Referral Process*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630392"/>
            <a:ext cx="2725947" cy="6211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5825" y="1756277"/>
            <a:ext cx="2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NON-MANDATORY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387305"/>
            <a:ext cx="2725947" cy="6211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825" y="3513190"/>
            <a:ext cx="2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5939" y="2377379"/>
            <a:ext cx="5443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Strongly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Directions stays involved to completion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5939" y="4134292"/>
            <a:ext cx="6881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requirement of continued employment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Directions works with HR or Supervisor to promote improved work performance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702" y="5275840"/>
            <a:ext cx="705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*Always work with Human Resources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requires a Release of Information signed by the Employee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0" y="925374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Always start with calling us first at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</a:rPr>
              <a:t>800-624-5544 </a:t>
            </a:r>
            <a:r>
              <a:rPr lang="en-US" b="1" dirty="0">
                <a:latin typeface="Arial Black" panose="020B0A04020102020204" pitchFamily="34" charset="0"/>
              </a:rPr>
              <a:t>– Press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10495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Critical Incident Response Support 24/7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81" y="1004757"/>
            <a:ext cx="3552825" cy="161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5045" y="2850292"/>
            <a:ext cx="57088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 of an Employee or other significant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Shooting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violence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illness of an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973" y="4440195"/>
            <a:ext cx="75649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Call New Directions at (800) 624-5544 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	Press #2 –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 to a clinician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provide in the moment support to the manager/supervisor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 sounding board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tip sheets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onsite support clinical support if needed 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05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HOW YOU GET </a:t>
            </a:r>
            <a:br>
              <a:rPr lang="en-US" sz="6600" dirty="0">
                <a:latin typeface="Arial Black" panose="020B0A04020102020204" pitchFamily="34" charset="0"/>
              </a:rPr>
            </a:br>
            <a:r>
              <a:rPr lang="en-US" sz="6600" dirty="0">
                <a:latin typeface="Arial Black" panose="020B0A04020102020204" pitchFamily="34" charset="0"/>
              </a:rPr>
              <a:t>IN TOUCH</a:t>
            </a:r>
          </a:p>
        </p:txBody>
      </p:sp>
    </p:spTree>
    <p:extLst>
      <p:ext uri="{BB962C8B-B14F-4D97-AF65-F5344CB8AC3E}">
        <p14:creationId xmlns:p14="http://schemas.microsoft.com/office/powerpoint/2010/main" val="1325250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1127"/>
            <a:ext cx="9144000" cy="45727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0189" y="4582376"/>
            <a:ext cx="8876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Clinicians available 24 hours a day, 7 days a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clinicians average 15+ years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 limits on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can reach out as often as they need to do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909" y="391000"/>
            <a:ext cx="7886700" cy="892174"/>
          </a:xfrm>
        </p:spPr>
        <p:txBody>
          <a:bodyPr>
            <a:noAutofit/>
          </a:bodyPr>
          <a:lstStyle/>
          <a:p>
            <a:r>
              <a:rPr lang="en-US" cap="all" dirty="0"/>
              <a:t>partners for better health</a:t>
            </a:r>
          </a:p>
        </p:txBody>
      </p:sp>
    </p:spTree>
    <p:extLst>
      <p:ext uri="{BB962C8B-B14F-4D97-AF65-F5344CB8AC3E}">
        <p14:creationId xmlns:p14="http://schemas.microsoft.com/office/powerpoint/2010/main" val="3517142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2159" y="378961"/>
            <a:ext cx="7886700" cy="892174"/>
          </a:xfrm>
        </p:spPr>
        <p:txBody>
          <a:bodyPr/>
          <a:lstStyle/>
          <a:p>
            <a:r>
              <a:rPr lang="en-US" dirty="0"/>
              <a:t>CONNECT WITH THE EAP</a:t>
            </a:r>
          </a:p>
        </p:txBody>
      </p:sp>
      <p:sp>
        <p:nvSpPr>
          <p:cNvPr id="11" name="Oval 10"/>
          <p:cNvSpPr/>
          <p:nvPr/>
        </p:nvSpPr>
        <p:spPr>
          <a:xfrm>
            <a:off x="519483" y="1130907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O:\Marketing\_GDarchive\_TASK\2016\2016-09-16 Font Awesome Icon Making\_FINAL\Phone in word bubble.emf"/>
          <p:cNvPicPr/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290" y="1310459"/>
            <a:ext cx="459168" cy="45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:\Marketing\_GDarchive\_TASK\2016\2016-09-16 Font Awesome Icon Making\_FINAL\Mobile phone.emf"/>
          <p:cNvPicPr/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35" y="2311611"/>
            <a:ext cx="285369" cy="47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O:\Marketing\_GDarchive\_TASK\2016\2016-09-16 Font Awesome Icon Making\_FINAL\Word bubble white-black.emf"/>
          <p:cNvPicPr/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440" y="3332380"/>
            <a:ext cx="518613" cy="4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O:\Marketing\_GDarchive\_TASK\2016\2016-09-16 Font Awesome Icon Making\_FINAL\Laptop.emf"/>
          <p:cNvPicPr/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53" y="4336434"/>
            <a:ext cx="498532" cy="33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1337756" y="1149659"/>
            <a:ext cx="259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800-624-5544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1357163" y="1540044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54122" y="1398477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In-the-moment support, by-appointment counseling, referrals,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&amp; legal consultation </a:t>
            </a:r>
          </a:p>
        </p:txBody>
      </p:sp>
      <p:sp>
        <p:nvSpPr>
          <p:cNvPr id="29" name="Oval 28"/>
          <p:cNvSpPr/>
          <p:nvPr/>
        </p:nvSpPr>
        <p:spPr>
          <a:xfrm>
            <a:off x="519483" y="2123473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54123" y="2142334"/>
            <a:ext cx="6615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VIA BETTERHELP: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www.betterhelp.com/newdirections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‘request counseling” “online” on our website to register.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-1357163" y="2532610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4122" y="2637056"/>
            <a:ext cx="739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counseling </a:t>
            </a:r>
          </a:p>
        </p:txBody>
      </p:sp>
      <p:sp>
        <p:nvSpPr>
          <p:cNvPr id="35" name="Oval 34"/>
          <p:cNvSpPr/>
          <p:nvPr/>
        </p:nvSpPr>
        <p:spPr>
          <a:xfrm>
            <a:off x="502159" y="3113234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336799" y="3132095"/>
            <a:ext cx="6615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CHAT – for </a:t>
            </a:r>
            <a:r>
              <a:rPr lang="en-US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worklife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requests only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-1374487" y="3522371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336798" y="3397473"/>
            <a:ext cx="739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chat at eap.ndbh.com</a:t>
            </a:r>
          </a:p>
        </p:txBody>
      </p:sp>
      <p:sp>
        <p:nvSpPr>
          <p:cNvPr id="45" name="Oval 44"/>
          <p:cNvSpPr/>
          <p:nvPr/>
        </p:nvSpPr>
        <p:spPr>
          <a:xfrm>
            <a:off x="519483" y="4093019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354123" y="4111880"/>
            <a:ext cx="758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@ eap.ndbh.com (company code: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northeastern university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-1357163" y="4502156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54122" y="4377258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 counseling session, watch webinars, view helpful articles,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the legal &amp; financial center </a:t>
            </a:r>
          </a:p>
        </p:txBody>
      </p:sp>
      <p:pic>
        <p:nvPicPr>
          <p:cNvPr id="49" name="Picture 48" descr="O:\Marketing\_GDarchive\_TASK\2016\2016-09-16 Font Awesome Icon Making\_FINAL\Laptop.emf"/>
          <p:cNvPicPr/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29" y="5316218"/>
            <a:ext cx="498532" cy="33144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Oval 49"/>
          <p:cNvSpPr/>
          <p:nvPr/>
        </p:nvSpPr>
        <p:spPr>
          <a:xfrm>
            <a:off x="502159" y="5072803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36799" y="5091664"/>
            <a:ext cx="661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EAP APP (company code: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northeastern university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-1374487" y="5481940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36798" y="5357042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 counseling session, watch webinars, view helpful articles,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the legal &amp; financial center </a:t>
            </a:r>
          </a:p>
        </p:txBody>
      </p:sp>
    </p:spTree>
    <p:extLst>
      <p:ext uri="{BB962C8B-B14F-4D97-AF65-F5344CB8AC3E}">
        <p14:creationId xmlns:p14="http://schemas.microsoft.com/office/powerpoint/2010/main" val="221898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3171"/>
            <a:ext cx="8229600" cy="63478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Get Started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12" y="1551233"/>
            <a:ext cx="7703388" cy="48474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5BBFBF"/>
                </a:solidFill>
              </a:rPr>
              <a:t>Visit</a:t>
            </a:r>
            <a:r>
              <a:rPr lang="en-US" sz="3200" b="1" dirty="0">
                <a:solidFill>
                  <a:srgbClr val="FAA626"/>
                </a:solidFill>
              </a:rPr>
              <a:t> </a:t>
            </a:r>
            <a:r>
              <a:rPr lang="en-US" sz="3200" b="1" dirty="0">
                <a:solidFill>
                  <a:srgbClr val="FAA626"/>
                </a:solidFill>
                <a:hlinkClick r:id="rId3"/>
              </a:rPr>
              <a:t>https://eap.ndbh.com</a:t>
            </a:r>
            <a:endParaRPr lang="en-US" sz="3200" b="1" dirty="0">
              <a:solidFill>
                <a:srgbClr val="FAA62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5BBFBF"/>
                </a:solidFill>
              </a:rPr>
              <a:t>Company code</a:t>
            </a:r>
            <a:r>
              <a:rPr lang="en-US" dirty="0"/>
              <a:t>: </a:t>
            </a:r>
            <a:r>
              <a:rPr lang="en-US" dirty="0">
                <a:solidFill>
                  <a:srgbClr val="5BBFBF"/>
                </a:solidFill>
                <a:latin typeface="Arial Black" panose="020B0A04020102020204" pitchFamily="34" charset="0"/>
              </a:rPr>
              <a:t>northeastern university</a:t>
            </a:r>
          </a:p>
          <a:p>
            <a:pPr marL="457200" lvl="1" indent="0">
              <a:buNone/>
            </a:pPr>
            <a:endParaRPr lang="en-US" dirty="0">
              <a:solidFill>
                <a:srgbClr val="5BBFBF"/>
              </a:solidFill>
              <a:latin typeface="Arial Black" panose="020B0A04020102020204" pitchFamily="34" charset="0"/>
            </a:endParaRPr>
          </a:p>
          <a:p>
            <a:pPr marL="457200" lvl="1" indent="0">
              <a:buNone/>
            </a:pPr>
            <a:r>
              <a:rPr lang="en-US" dirty="0"/>
              <a:t>You can:</a:t>
            </a:r>
          </a:p>
          <a:p>
            <a:pPr lvl="1"/>
            <a:r>
              <a:rPr lang="en-US" dirty="0"/>
              <a:t>View thousands of resources on topics</a:t>
            </a:r>
          </a:p>
          <a:p>
            <a:pPr lvl="1"/>
            <a:r>
              <a:rPr lang="en-US" dirty="0"/>
              <a:t>Chat with EAP </a:t>
            </a:r>
            <a:r>
              <a:rPr lang="en-US" dirty="0" err="1"/>
              <a:t>worklife</a:t>
            </a:r>
            <a:r>
              <a:rPr lang="en-US" dirty="0"/>
              <a:t> professionals</a:t>
            </a:r>
          </a:p>
          <a:p>
            <a:pPr lvl="1"/>
            <a:r>
              <a:rPr lang="en-US" dirty="0"/>
              <a:t>Request an EAP session</a:t>
            </a:r>
          </a:p>
          <a:p>
            <a:pPr lvl="1"/>
            <a:r>
              <a:rPr lang="en-US" dirty="0"/>
              <a:t>Set up Online/Text Therapy with </a:t>
            </a:r>
            <a:r>
              <a:rPr lang="en-US" dirty="0" err="1"/>
              <a:t>BetterHelp</a:t>
            </a:r>
            <a:endParaRPr lang="en-US" dirty="0"/>
          </a:p>
          <a:p>
            <a:pPr lvl="1"/>
            <a:r>
              <a:rPr lang="en-US" dirty="0"/>
              <a:t>Complete your will for free on-line</a:t>
            </a:r>
          </a:p>
          <a:p>
            <a:pPr lvl="1"/>
            <a:r>
              <a:rPr lang="en-US" dirty="0"/>
              <a:t>Access financial and legal tools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3FA696"/>
                </a:solidFill>
                <a:latin typeface="Arial Black" panose="020B0A04020102020204" pitchFamily="34" charset="0"/>
              </a:rPr>
              <a:t>We love it when you CALL	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1-800-624-5544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80205" y="6398685"/>
            <a:ext cx="2133600" cy="365125"/>
          </a:xfrm>
          <a:prstGeom prst="rect">
            <a:avLst/>
          </a:prstGeom>
        </p:spPr>
        <p:txBody>
          <a:bodyPr/>
          <a:lstStyle/>
          <a:p>
            <a:fld id="{479DA97E-5B7C-4C42-80CC-845C01B5B2B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22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0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23977"/>
            <a:ext cx="8229600" cy="4423093"/>
          </a:xfrm>
        </p:spPr>
        <p:txBody>
          <a:bodyPr numCol="2">
            <a:normAutofit lnSpcReduction="10000"/>
          </a:bodyPr>
          <a:lstStyle/>
          <a:p>
            <a:r>
              <a:rPr lang="en-US" sz="2000" dirty="0"/>
              <a:t>Relationship and family challenges</a:t>
            </a:r>
          </a:p>
          <a:p>
            <a:r>
              <a:rPr lang="en-US" sz="2000" dirty="0"/>
              <a:t>Stress and worries</a:t>
            </a:r>
          </a:p>
          <a:p>
            <a:r>
              <a:rPr lang="en-US" sz="2000" dirty="0"/>
              <a:t>Life changing events</a:t>
            </a:r>
          </a:p>
          <a:p>
            <a:r>
              <a:rPr lang="en-US" sz="2000" dirty="0"/>
              <a:t>Elder care concerns</a:t>
            </a:r>
          </a:p>
          <a:p>
            <a:r>
              <a:rPr lang="en-US" sz="2000" dirty="0"/>
              <a:t>Legal questions</a:t>
            </a:r>
          </a:p>
          <a:p>
            <a:r>
              <a:rPr lang="en-US" sz="2000" dirty="0"/>
              <a:t>Workplace challenges</a:t>
            </a:r>
          </a:p>
          <a:p>
            <a:r>
              <a:rPr lang="en-US" sz="2000" dirty="0"/>
              <a:t>Overwhelming anxiety or feeling blue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Substance dependence or addiction</a:t>
            </a:r>
          </a:p>
          <a:p>
            <a:r>
              <a:rPr lang="en-US" sz="2000" dirty="0"/>
              <a:t>Conflict resolution</a:t>
            </a:r>
          </a:p>
          <a:p>
            <a:r>
              <a:rPr lang="en-US" sz="2000" dirty="0"/>
              <a:t>Medical issues or illness</a:t>
            </a:r>
          </a:p>
          <a:p>
            <a:r>
              <a:rPr lang="en-US" sz="2000" dirty="0"/>
              <a:t>Grief or loss</a:t>
            </a:r>
          </a:p>
          <a:p>
            <a:r>
              <a:rPr lang="en-US" sz="2000" dirty="0"/>
              <a:t>Childcare </a:t>
            </a:r>
          </a:p>
          <a:p>
            <a:r>
              <a:rPr lang="en-US" sz="2000" dirty="0"/>
              <a:t>Budgeting w/ a financial professional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916452"/>
            <a:ext cx="8686800" cy="634781"/>
          </a:xfrm>
        </p:spPr>
        <p:txBody>
          <a:bodyPr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Common Reasons People Use the EAP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3331" y="5062445"/>
            <a:ext cx="581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Support in the </a:t>
            </a:r>
            <a:r>
              <a:rPr lang="en-US" sz="2800" b="1" dirty="0">
                <a:solidFill>
                  <a:srgbClr val="3FA696"/>
                </a:solidFill>
              </a:rPr>
              <a:t>proactive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FAA626"/>
                </a:solidFill>
              </a:rPr>
              <a:t>reactive</a:t>
            </a:r>
            <a:r>
              <a:rPr lang="en-US" sz="2800" dirty="0">
                <a:solidFill>
                  <a:srgbClr val="FAA626"/>
                </a:solidFill>
              </a:rPr>
              <a:t> </a:t>
            </a:r>
          </a:p>
          <a:p>
            <a:pPr algn="ctr"/>
            <a:r>
              <a:rPr lang="en-US" sz="2800" dirty="0"/>
              <a:t>stage of life’s challenges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475CBD-1708-414D-B45E-F832F6D847B2}"/>
              </a:ext>
            </a:extLst>
          </p:cNvPr>
          <p:cNvSpPr/>
          <p:nvPr/>
        </p:nvSpPr>
        <p:spPr>
          <a:xfrm>
            <a:off x="7597302" y="6090338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800-624-5544</a:t>
            </a:r>
          </a:p>
        </p:txBody>
      </p:sp>
    </p:spTree>
    <p:extLst>
      <p:ext uri="{BB962C8B-B14F-4D97-AF65-F5344CB8AC3E}">
        <p14:creationId xmlns:p14="http://schemas.microsoft.com/office/powerpoint/2010/main" val="204110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6C42-B4CD-460B-9704-358CD9382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" y="2631328"/>
            <a:ext cx="7886700" cy="1325563"/>
          </a:xfrm>
        </p:spPr>
        <p:txBody>
          <a:bodyPr/>
          <a:lstStyle/>
          <a:p>
            <a:r>
              <a:rPr lang="en-US" dirty="0"/>
              <a:t>Common reasons</a:t>
            </a:r>
            <a:br>
              <a:rPr lang="en-US" dirty="0"/>
            </a:br>
            <a:r>
              <a:rPr lang="en-US" dirty="0"/>
              <a:t>people seek counseling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A8AB9-4C9C-45C4-BDB7-13AB8A2C5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88297"/>
            <a:ext cx="7886700" cy="20985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With the Employee Assistance Program (EAP) you get:</a:t>
            </a:r>
          </a:p>
          <a:p>
            <a:r>
              <a:rPr lang="en-US" sz="2400" dirty="0"/>
              <a:t>Up to 6 counseling sessions per life topic per year at no cost.</a:t>
            </a:r>
          </a:p>
          <a:p>
            <a:r>
              <a:rPr lang="en-US" sz="2400" dirty="0"/>
              <a:t>A preferred in-network EAP provider</a:t>
            </a:r>
          </a:p>
          <a:p>
            <a:r>
              <a:rPr lang="en-US" sz="2400" dirty="0"/>
              <a:t>Counseling for you and your household members and dependents up to age 26 not in your home.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1D590EA-6C99-43FD-BDCE-AED970DEA2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3469" y="3956966"/>
          <a:ext cx="2202086" cy="22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2945880" imgH="3060000" progId="">
                  <p:embed/>
                </p:oleObj>
              </mc:Choice>
              <mc:Fallback>
                <p:oleObj r:id="rId4" imgW="2945880" imgH="306000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1D590EA-6C99-43FD-BDCE-AED970DEA26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3469" y="3956966"/>
                        <a:ext cx="2202086" cy="22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A194CBC-7D85-4A2B-BE64-08B6577C5E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5555" y="4082191"/>
          <a:ext cx="2202086" cy="228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r:id="rId6" imgW="2945880" imgH="3060000" progId="">
                  <p:embed/>
                </p:oleObj>
              </mc:Choice>
              <mc:Fallback>
                <p:oleObj r:id="rId6" imgW="2945880" imgH="306000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A194CBC-7D85-4A2B-BE64-08B6577C5E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15555" y="4082191"/>
                        <a:ext cx="2202086" cy="2287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2AFBFED-795A-458D-9F4D-7D77DCCAC5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7394" y="4082191"/>
          <a:ext cx="2363788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8" imgW="3161880" imgH="3060000" progId="">
                  <p:embed/>
                </p:oleObj>
              </mc:Choice>
              <mc:Fallback>
                <p:oleObj r:id="rId8" imgW="3161880" imgH="306000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2AFBFED-795A-458D-9F4D-7D77DCCAC5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97394" y="4082191"/>
                        <a:ext cx="2363788" cy="2287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836B9F8-6072-4C47-9DEB-3EE46DB82D5D}"/>
              </a:ext>
            </a:extLst>
          </p:cNvPr>
          <p:cNvSpPr/>
          <p:nvPr/>
        </p:nvSpPr>
        <p:spPr>
          <a:xfrm>
            <a:off x="5789234" y="4444259"/>
            <a:ext cx="1380108" cy="219075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B06B4-7C5B-4A4B-8E8B-26872A6FA566}"/>
              </a:ext>
            </a:extLst>
          </p:cNvPr>
          <p:cNvSpPr txBox="1"/>
          <p:nvPr/>
        </p:nvSpPr>
        <p:spPr>
          <a:xfrm>
            <a:off x="5362518" y="4384520"/>
            <a:ext cx="18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2870482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6311" b="44953"/>
          <a:stretch/>
        </p:blipFill>
        <p:spPr>
          <a:xfrm>
            <a:off x="908402" y="884903"/>
            <a:ext cx="6278979" cy="416836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11553" y="1651172"/>
            <a:ext cx="5632447" cy="523220"/>
          </a:xfrm>
          <a:prstGeom prst="rect">
            <a:avLst/>
          </a:prstGeom>
          <a:solidFill>
            <a:srgbClr val="E3603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BetterHelp.com/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NewDirections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E9466-F10A-4F87-A60E-DE7F831EDD0C}"/>
              </a:ext>
            </a:extLst>
          </p:cNvPr>
          <p:cNvSpPr txBox="1"/>
          <p:nvPr/>
        </p:nvSpPr>
        <p:spPr>
          <a:xfrm>
            <a:off x="1510018" y="1651172"/>
            <a:ext cx="119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</a:rPr>
              <a:t>6 free sessions</a:t>
            </a:r>
          </a:p>
        </p:txBody>
      </p:sp>
    </p:spTree>
    <p:extLst>
      <p:ext uri="{BB962C8B-B14F-4D97-AF65-F5344CB8AC3E}">
        <p14:creationId xmlns:p14="http://schemas.microsoft.com/office/powerpoint/2010/main" val="255783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2933">
            <a:off x="913678" y="1995100"/>
            <a:ext cx="7159379" cy="33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80403" y="4906274"/>
            <a:ext cx="3563597" cy="17376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registration and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matched with a therapist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Therapist match could take up to 24 hours</a:t>
            </a:r>
          </a:p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Download app and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therapy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message, chat, phone,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2F022-F4B7-438C-BFE8-29E1719C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66"/>
            <a:ext cx="4572000" cy="23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stresseed manager">
            <a:extLst>
              <a:ext uri="{FF2B5EF4-FFF2-40B4-BE49-F238E27FC236}">
                <a16:creationId xmlns:a16="http://schemas.microsoft.com/office/drawing/2014/main" id="{7A4D7CA2-2040-45F6-BCC3-FCB8C6E3F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52"/>
          <a:stretch/>
        </p:blipFill>
        <p:spPr bwMode="auto">
          <a:xfrm>
            <a:off x="3" y="0"/>
            <a:ext cx="914399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BFBF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89548" y="1557965"/>
            <a:ext cx="7886700" cy="8921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5BBFBF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bg1"/>
                </a:solidFill>
              </a:rPr>
              <a:t>EAP is way </a:t>
            </a:r>
          </a:p>
          <a:p>
            <a:r>
              <a:rPr lang="en-US" sz="4400" dirty="0">
                <a:solidFill>
                  <a:schemeClr val="bg1"/>
                </a:solidFill>
              </a:rPr>
              <a:t>more than counseling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185A6CA-A5EA-42BC-8D3C-E6255D6533A3}"/>
              </a:ext>
            </a:extLst>
          </p:cNvPr>
          <p:cNvSpPr txBox="1">
            <a:spLocks/>
          </p:cNvSpPr>
          <p:nvPr/>
        </p:nvSpPr>
        <p:spPr>
          <a:xfrm>
            <a:off x="389548" y="2907393"/>
            <a:ext cx="6401725" cy="3811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Short-term Counseling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Online Therapy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Performance/Life Coaching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Work/Life Resources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Financial and Legal Consultation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Personal and Professional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cs typeface="Arial" panose="020B0604020202020204" pitchFamily="34" charset="0"/>
              </a:rPr>
              <a:t>Development Training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79012" y="126947"/>
            <a:ext cx="4124379" cy="16002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Financial </a:t>
            </a:r>
            <a:br>
              <a:rPr lang="en-US" b="1" dirty="0">
                <a:latin typeface="Arial Black" panose="020B0A04020102020204" pitchFamily="34" charset="0"/>
              </a:rPr>
            </a:br>
            <a:r>
              <a:rPr lang="en-US" b="1" dirty="0">
                <a:latin typeface="Arial Black" panose="020B0A04020102020204" pitchFamily="34" charset="0"/>
              </a:rPr>
              <a:t>&amp; Legal support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t="4617" r="46667"/>
          <a:stretch/>
        </p:blipFill>
        <p:spPr>
          <a:xfrm>
            <a:off x="489101" y="0"/>
            <a:ext cx="4596063" cy="687003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3083" y="1966561"/>
            <a:ext cx="3273169" cy="4120391"/>
          </a:xfrm>
        </p:spPr>
        <p:txBody>
          <a:bodyPr>
            <a:normAutofit fontScale="92500" lnSpcReduction="20000"/>
          </a:bodyPr>
          <a:lstStyle/>
          <a:p>
            <a:r>
              <a:rPr lang="en-US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30-minute free telephonic consultation, calculators, documents &amp; more</a:t>
            </a:r>
          </a:p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Credit counseling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Divorce and child support questions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Tax planning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Retirement and college planning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Budget assistance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Estate planning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Bankruptcy</a:t>
            </a:r>
          </a:p>
          <a:p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Contractual disputes</a:t>
            </a:r>
          </a:p>
        </p:txBody>
      </p:sp>
    </p:spTree>
    <p:extLst>
      <p:ext uri="{BB962C8B-B14F-4D97-AF65-F5344CB8AC3E}">
        <p14:creationId xmlns:p14="http://schemas.microsoft.com/office/powerpoint/2010/main" val="3613766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419" y="80890"/>
            <a:ext cx="2949178" cy="160020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Work/Life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r="2585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86137" y="1865647"/>
            <a:ext cx="3273169" cy="3811588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Your personal assistant. </a:t>
            </a:r>
          </a:p>
          <a:p>
            <a:br>
              <a:rPr lang="en-US" dirty="0"/>
            </a:br>
            <a:r>
              <a:rPr lang="en-US" sz="1800" dirty="0"/>
              <a:t>Chat with a specialist or receive local resource referrals for:</a:t>
            </a:r>
          </a:p>
          <a:p>
            <a:r>
              <a:rPr lang="en-US" sz="1800" b="1" dirty="0"/>
              <a:t>Adoption </a:t>
            </a:r>
          </a:p>
          <a:p>
            <a:r>
              <a:rPr lang="en-US" sz="1800" b="1" dirty="0"/>
              <a:t>Elder, Adult &amp; child-care</a:t>
            </a:r>
          </a:p>
          <a:p>
            <a:r>
              <a:rPr lang="en-US" sz="1800" b="1" dirty="0"/>
              <a:t>Education </a:t>
            </a:r>
          </a:p>
          <a:p>
            <a:r>
              <a:rPr lang="en-US" sz="1800" b="1" dirty="0"/>
              <a:t>Health &amp; Wellness</a:t>
            </a:r>
          </a:p>
          <a:p>
            <a:r>
              <a:rPr lang="en-US" sz="1800" b="1" dirty="0"/>
              <a:t>Travel</a:t>
            </a:r>
          </a:p>
          <a:p>
            <a:r>
              <a:rPr lang="en-US" sz="1800" b="1" dirty="0"/>
              <a:t>Home repairs/contractors</a:t>
            </a:r>
          </a:p>
          <a:p>
            <a:r>
              <a:rPr lang="en-US" sz="1800" b="1" dirty="0"/>
              <a:t>Summer camps </a:t>
            </a:r>
          </a:p>
        </p:txBody>
      </p:sp>
    </p:spTree>
    <p:extLst>
      <p:ext uri="{BB962C8B-B14F-4D97-AF65-F5344CB8AC3E}">
        <p14:creationId xmlns:p14="http://schemas.microsoft.com/office/powerpoint/2010/main" val="2301374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Directions">
      <a:dk1>
        <a:srgbClr val="5BBFBF"/>
      </a:dk1>
      <a:lt1>
        <a:srgbClr val="FFFFFF"/>
      </a:lt1>
      <a:dk2>
        <a:srgbClr val="7F7F7F"/>
      </a:dk2>
      <a:lt2>
        <a:srgbClr val="FFFFFF"/>
      </a:lt2>
      <a:accent1>
        <a:srgbClr val="FBA81A"/>
      </a:accent1>
      <a:accent2>
        <a:srgbClr val="9CD8DC"/>
      </a:accent2>
      <a:accent3>
        <a:srgbClr val="857CA7"/>
      </a:accent3>
      <a:accent4>
        <a:srgbClr val="C9CACC"/>
      </a:accent4>
      <a:accent5>
        <a:srgbClr val="E59A38"/>
      </a:accent5>
      <a:accent6>
        <a:srgbClr val="5BBFBF"/>
      </a:accent6>
      <a:hlink>
        <a:srgbClr val="FBA81A"/>
      </a:hlink>
      <a:folHlink>
        <a:srgbClr val="857CA7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8140414E1EB94F8AEA897DE9B30272" ma:contentTypeVersion="10" ma:contentTypeDescription="Create a new document." ma:contentTypeScope="" ma:versionID="a2630461c40a12daf99a72510f2cf8c5">
  <xsd:schema xmlns:xsd="http://www.w3.org/2001/XMLSchema" xmlns:xs="http://www.w3.org/2001/XMLSchema" xmlns:p="http://schemas.microsoft.com/office/2006/metadata/properties" xmlns:ns2="47591b7d-fcdf-46c8-a776-278e59cb233a" xmlns:ns3="2905adc3-2afa-4778-80f1-c13409e16d1c" targetNamespace="http://schemas.microsoft.com/office/2006/metadata/properties" ma:root="true" ma:fieldsID="f0708a9ad956fd2086e739c6f9d6540f" ns2:_="" ns3:_="">
    <xsd:import namespace="47591b7d-fcdf-46c8-a776-278e59cb233a"/>
    <xsd:import namespace="2905adc3-2afa-4778-80f1-c13409e16d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91b7d-fcdf-46c8-a776-278e59cb23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5adc3-2afa-4778-80f1-c13409e16d1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FFA997-02E0-4DA8-B647-93685CA62F2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AF651B-7AEA-4BCA-97B2-1551A1D16C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591b7d-fcdf-46c8-a776-278e59cb233a"/>
    <ds:schemaRef ds:uri="2905adc3-2afa-4778-80f1-c13409e16d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9E20EF-AF4E-40B3-88E8-209B38EA6F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13194</TotalTime>
  <Words>1307</Words>
  <Application>Microsoft Office PowerPoint</Application>
  <PresentationFormat>On-screen Show (4:3)</PresentationFormat>
  <Paragraphs>235</Paragraphs>
  <Slides>29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Wingdings</vt:lpstr>
      <vt:lpstr>Office Theme</vt:lpstr>
      <vt:lpstr>PowerPoint Presentation</vt:lpstr>
      <vt:lpstr>The Details: Cost and Confidentiality</vt:lpstr>
      <vt:lpstr>Common Reasons People Use the EAP</vt:lpstr>
      <vt:lpstr>Common reasons people seek counseling</vt:lpstr>
      <vt:lpstr>PowerPoint Presentation</vt:lpstr>
      <vt:lpstr>PowerPoint Presentation</vt:lpstr>
      <vt:lpstr>PowerPoint Presentation</vt:lpstr>
      <vt:lpstr>Financial  &amp; Legal support</vt:lpstr>
      <vt:lpstr>Work/Life</vt:lpstr>
      <vt:lpstr>Coaching - 6 sessions</vt:lpstr>
      <vt:lpstr>Don’t overthink it.  Just call if you’d like.</vt:lpstr>
      <vt:lpstr>PowerPoint Presentation</vt:lpstr>
      <vt:lpstr>PowerPoint Presentation</vt:lpstr>
      <vt:lpstr>PowerPoint Presentation</vt:lpstr>
      <vt:lpstr>2022 Content calendar for scheduled live monthly webinars</vt:lpstr>
      <vt:lpstr>2022 Content calendar for  Leadership series</vt:lpstr>
      <vt:lpstr>PowerPoint Presentation</vt:lpstr>
      <vt:lpstr>EAP AS A MANAGEMENT TOOL</vt:lpstr>
      <vt:lpstr>help identify opportunities  to refer to EAP </vt:lpstr>
      <vt:lpstr>Management consultation and support line 24/7/365 Call 800-624-5544   </vt:lpstr>
      <vt:lpstr>management/HR  consultation &amp; support</vt:lpstr>
      <vt:lpstr>How to Access the EAP</vt:lpstr>
      <vt:lpstr>Formal Referral Process*</vt:lpstr>
      <vt:lpstr>PowerPoint Presentation</vt:lpstr>
      <vt:lpstr>PowerPoint Presentation</vt:lpstr>
      <vt:lpstr>partners for better health</vt:lpstr>
      <vt:lpstr>CONNECT WITH THE EAP</vt:lpstr>
      <vt:lpstr>Get Started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Hughes, Hannah</dc:creator>
  <cp:lastModifiedBy>Fajardo, Hector</cp:lastModifiedBy>
  <cp:revision>129</cp:revision>
  <dcterms:created xsi:type="dcterms:W3CDTF">2017-12-19T20:01:18Z</dcterms:created>
  <dcterms:modified xsi:type="dcterms:W3CDTF">2022-05-05T20:46:29Z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0x010100EF8140414E1EB94F8AEA897DE9B30272</vt:lpwstr>
  </property>
</Properties>
</file>